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8" r:id="rId23"/>
    <p:sldId id="279" r:id="rId24"/>
    <p:sldId id="280" r:id="rId25"/>
  </p:sldIdLst>
  <p:sldSz cx="18288000" cy="10287000"/>
  <p:notesSz cx="6858000" cy="9144000"/>
  <p:embeddedFontLs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Roboto Condensed" panose="02000000000000000000" pitchFamily="2" charset="0"/>
      <p:regular r:id="rId30"/>
      <p:italic r:id="rId31"/>
    </p:embeddedFont>
    <p:embeddedFont>
      <p:font typeface="Roboto Condensed Bold" panose="02000000000000000000" charset="0"/>
      <p:regular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5" d="100"/>
          <a:sy n="75" d="100"/>
        </p:scale>
        <p:origin x="552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.svg"/><Relationship Id="rId3" Type="http://schemas.openxmlformats.org/officeDocument/2006/relationships/image" Target="../media/image19.svg"/><Relationship Id="rId7" Type="http://schemas.openxmlformats.org/officeDocument/2006/relationships/image" Target="../media/image46.svg"/><Relationship Id="rId12" Type="http://schemas.openxmlformats.org/officeDocument/2006/relationships/image" Target="../media/image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11" Type="http://schemas.openxmlformats.org/officeDocument/2006/relationships/image" Target="../media/image25.svg"/><Relationship Id="rId5" Type="http://schemas.openxmlformats.org/officeDocument/2006/relationships/image" Target="../media/image3.svg"/><Relationship Id="rId10" Type="http://schemas.openxmlformats.org/officeDocument/2006/relationships/image" Target="../media/image24.png"/><Relationship Id="rId4" Type="http://schemas.openxmlformats.org/officeDocument/2006/relationships/image" Target="../media/image2.png"/><Relationship Id="rId9" Type="http://schemas.openxmlformats.org/officeDocument/2006/relationships/image" Target="../media/image48.svg"/><Relationship Id="rId14" Type="http://schemas.openxmlformats.org/officeDocument/2006/relationships/image" Target="../media/image4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.svg"/><Relationship Id="rId3" Type="http://schemas.openxmlformats.org/officeDocument/2006/relationships/image" Target="../media/image19.svg"/><Relationship Id="rId7" Type="http://schemas.openxmlformats.org/officeDocument/2006/relationships/image" Target="../media/image51.svg"/><Relationship Id="rId12" Type="http://schemas.openxmlformats.org/officeDocument/2006/relationships/image" Target="../media/image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11" Type="http://schemas.openxmlformats.org/officeDocument/2006/relationships/image" Target="../media/image25.svg"/><Relationship Id="rId5" Type="http://schemas.openxmlformats.org/officeDocument/2006/relationships/image" Target="../media/image3.svg"/><Relationship Id="rId10" Type="http://schemas.openxmlformats.org/officeDocument/2006/relationships/image" Target="../media/image24.png"/><Relationship Id="rId4" Type="http://schemas.openxmlformats.org/officeDocument/2006/relationships/image" Target="../media/image2.png"/><Relationship Id="rId9" Type="http://schemas.openxmlformats.org/officeDocument/2006/relationships/image" Target="../media/image53.svg"/><Relationship Id="rId14" Type="http://schemas.openxmlformats.org/officeDocument/2006/relationships/image" Target="../media/image5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7" Type="http://schemas.openxmlformats.org/officeDocument/2006/relationships/image" Target="../media/image56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5.svg"/><Relationship Id="rId3" Type="http://schemas.openxmlformats.org/officeDocument/2006/relationships/image" Target="../media/image19.svg"/><Relationship Id="rId7" Type="http://schemas.openxmlformats.org/officeDocument/2006/relationships/image" Target="../media/image58.svg"/><Relationship Id="rId12" Type="http://schemas.openxmlformats.org/officeDocument/2006/relationships/image" Target="../media/image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11" Type="http://schemas.openxmlformats.org/officeDocument/2006/relationships/image" Target="../media/image25.svg"/><Relationship Id="rId5" Type="http://schemas.openxmlformats.org/officeDocument/2006/relationships/image" Target="../media/image3.svg"/><Relationship Id="rId10" Type="http://schemas.openxmlformats.org/officeDocument/2006/relationships/image" Target="../media/image24.png"/><Relationship Id="rId4" Type="http://schemas.openxmlformats.org/officeDocument/2006/relationships/image" Target="../media/image2.png"/><Relationship Id="rId9" Type="http://schemas.openxmlformats.org/officeDocument/2006/relationships/image" Target="../media/image60.svg"/><Relationship Id="rId14" Type="http://schemas.openxmlformats.org/officeDocument/2006/relationships/image" Target="../media/image6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19.svg"/><Relationship Id="rId7" Type="http://schemas.openxmlformats.org/officeDocument/2006/relationships/image" Target="../media/image63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5" Type="http://schemas.openxmlformats.org/officeDocument/2006/relationships/image" Target="../media/image3.svg"/><Relationship Id="rId4" Type="http://schemas.openxmlformats.org/officeDocument/2006/relationships/image" Target="../media/image2.png"/><Relationship Id="rId9" Type="http://schemas.openxmlformats.org/officeDocument/2006/relationships/image" Target="../media/image65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7" Type="http://schemas.openxmlformats.org/officeDocument/2006/relationships/image" Target="../media/image5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9.svg"/><Relationship Id="rId7" Type="http://schemas.openxmlformats.org/officeDocument/2006/relationships/image" Target="../media/image25.svg"/><Relationship Id="rId12" Type="http://schemas.openxmlformats.org/officeDocument/2006/relationships/image" Target="../media/image68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11" Type="http://schemas.openxmlformats.org/officeDocument/2006/relationships/image" Target="../media/image67.svg"/><Relationship Id="rId5" Type="http://schemas.openxmlformats.org/officeDocument/2006/relationships/image" Target="../media/image3.svg"/><Relationship Id="rId10" Type="http://schemas.openxmlformats.org/officeDocument/2006/relationships/image" Target="../media/image66.png"/><Relationship Id="rId4" Type="http://schemas.openxmlformats.org/officeDocument/2006/relationships/image" Target="../media/image2.png"/><Relationship Id="rId9" Type="http://schemas.openxmlformats.org/officeDocument/2006/relationships/image" Target="../media/image5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72.svg"/><Relationship Id="rId3" Type="http://schemas.openxmlformats.org/officeDocument/2006/relationships/image" Target="../media/image19.svg"/><Relationship Id="rId7" Type="http://schemas.openxmlformats.org/officeDocument/2006/relationships/image" Target="../media/image25.svg"/><Relationship Id="rId12" Type="http://schemas.openxmlformats.org/officeDocument/2006/relationships/image" Target="../media/image7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11" Type="http://schemas.openxmlformats.org/officeDocument/2006/relationships/image" Target="../media/image70.svg"/><Relationship Id="rId5" Type="http://schemas.openxmlformats.org/officeDocument/2006/relationships/image" Target="../media/image3.svg"/><Relationship Id="rId10" Type="http://schemas.openxmlformats.org/officeDocument/2006/relationships/image" Target="../media/image69.png"/><Relationship Id="rId4" Type="http://schemas.openxmlformats.org/officeDocument/2006/relationships/image" Target="../media/image2.png"/><Relationship Id="rId9" Type="http://schemas.openxmlformats.org/officeDocument/2006/relationships/image" Target="../media/image5.svg"/><Relationship Id="rId14" Type="http://schemas.openxmlformats.org/officeDocument/2006/relationships/image" Target="../media/image7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77.svg"/><Relationship Id="rId3" Type="http://schemas.openxmlformats.org/officeDocument/2006/relationships/image" Target="../media/image19.svg"/><Relationship Id="rId7" Type="http://schemas.openxmlformats.org/officeDocument/2006/relationships/image" Target="../media/image25.svg"/><Relationship Id="rId12" Type="http://schemas.openxmlformats.org/officeDocument/2006/relationships/image" Target="../media/image76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11" Type="http://schemas.openxmlformats.org/officeDocument/2006/relationships/image" Target="../media/image75.svg"/><Relationship Id="rId5" Type="http://schemas.openxmlformats.org/officeDocument/2006/relationships/image" Target="../media/image3.svg"/><Relationship Id="rId10" Type="http://schemas.openxmlformats.org/officeDocument/2006/relationships/image" Target="../media/image74.png"/><Relationship Id="rId4" Type="http://schemas.openxmlformats.org/officeDocument/2006/relationships/image" Target="../media/image2.png"/><Relationship Id="rId9" Type="http://schemas.openxmlformats.org/officeDocument/2006/relationships/image" Target="../media/image5.svg"/><Relationship Id="rId14" Type="http://schemas.openxmlformats.org/officeDocument/2006/relationships/image" Target="../media/image7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82.svg"/><Relationship Id="rId3" Type="http://schemas.openxmlformats.org/officeDocument/2006/relationships/image" Target="../media/image19.svg"/><Relationship Id="rId7" Type="http://schemas.openxmlformats.org/officeDocument/2006/relationships/image" Target="../media/image25.svg"/><Relationship Id="rId12" Type="http://schemas.openxmlformats.org/officeDocument/2006/relationships/image" Target="../media/image8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11" Type="http://schemas.openxmlformats.org/officeDocument/2006/relationships/image" Target="../media/image80.svg"/><Relationship Id="rId5" Type="http://schemas.openxmlformats.org/officeDocument/2006/relationships/image" Target="../media/image3.svg"/><Relationship Id="rId10" Type="http://schemas.openxmlformats.org/officeDocument/2006/relationships/image" Target="../media/image79.png"/><Relationship Id="rId4" Type="http://schemas.openxmlformats.org/officeDocument/2006/relationships/image" Target="../media/image2.png"/><Relationship Id="rId9" Type="http://schemas.openxmlformats.org/officeDocument/2006/relationships/image" Target="../media/image5.svg"/><Relationship Id="rId14" Type="http://schemas.openxmlformats.org/officeDocument/2006/relationships/image" Target="../media/image8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7" Type="http://schemas.openxmlformats.org/officeDocument/2006/relationships/image" Target="../media/image5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85.svg"/><Relationship Id="rId3" Type="http://schemas.openxmlformats.org/officeDocument/2006/relationships/image" Target="../media/image19.svg"/><Relationship Id="rId7" Type="http://schemas.openxmlformats.org/officeDocument/2006/relationships/image" Target="../media/image25.svg"/><Relationship Id="rId12" Type="http://schemas.openxmlformats.org/officeDocument/2006/relationships/image" Target="../media/image8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11" Type="http://schemas.openxmlformats.org/officeDocument/2006/relationships/image" Target="../media/image42.svg"/><Relationship Id="rId5" Type="http://schemas.openxmlformats.org/officeDocument/2006/relationships/image" Target="../media/image3.svg"/><Relationship Id="rId10" Type="http://schemas.openxmlformats.org/officeDocument/2006/relationships/image" Target="../media/image41.png"/><Relationship Id="rId4" Type="http://schemas.openxmlformats.org/officeDocument/2006/relationships/image" Target="../media/image2.png"/><Relationship Id="rId9" Type="http://schemas.openxmlformats.org/officeDocument/2006/relationships/image" Target="../media/image5.svg"/><Relationship Id="rId14" Type="http://schemas.openxmlformats.org/officeDocument/2006/relationships/image" Target="../media/image8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90.svg"/><Relationship Id="rId3" Type="http://schemas.openxmlformats.org/officeDocument/2006/relationships/image" Target="../media/image19.svg"/><Relationship Id="rId7" Type="http://schemas.openxmlformats.org/officeDocument/2006/relationships/image" Target="../media/image25.svg"/><Relationship Id="rId12" Type="http://schemas.openxmlformats.org/officeDocument/2006/relationships/image" Target="../media/image8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11" Type="http://schemas.openxmlformats.org/officeDocument/2006/relationships/image" Target="../media/image88.svg"/><Relationship Id="rId5" Type="http://schemas.openxmlformats.org/officeDocument/2006/relationships/image" Target="../media/image3.svg"/><Relationship Id="rId10" Type="http://schemas.openxmlformats.org/officeDocument/2006/relationships/image" Target="../media/image87.png"/><Relationship Id="rId4" Type="http://schemas.openxmlformats.org/officeDocument/2006/relationships/image" Target="../media/image2.png"/><Relationship Id="rId9" Type="http://schemas.openxmlformats.org/officeDocument/2006/relationships/image" Target="../media/image5.svg"/><Relationship Id="rId14" Type="http://schemas.openxmlformats.org/officeDocument/2006/relationships/image" Target="../media/image9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3.svg"/><Relationship Id="rId7" Type="http://schemas.openxmlformats.org/officeDocument/2006/relationships/image" Target="../media/image25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13" Type="http://schemas.openxmlformats.org/officeDocument/2006/relationships/image" Target="../media/image102.png"/><Relationship Id="rId18" Type="http://schemas.openxmlformats.org/officeDocument/2006/relationships/image" Target="../media/image106.png"/><Relationship Id="rId3" Type="http://schemas.openxmlformats.org/officeDocument/2006/relationships/image" Target="../media/image94.svg"/><Relationship Id="rId7" Type="http://schemas.openxmlformats.org/officeDocument/2006/relationships/image" Target="../media/image96.svg"/><Relationship Id="rId12" Type="http://schemas.openxmlformats.org/officeDocument/2006/relationships/image" Target="../media/image101.png"/><Relationship Id="rId17" Type="http://schemas.openxmlformats.org/officeDocument/2006/relationships/hyperlink" Target="https://www.google.com/url?sa=i&amp;url=https%3A%2F%2Fwww.libhunt.com%2Fr%2Fjsbsim&amp;psig=AOvVaw39bklOxwzYW67S3dd-W8-m&amp;ust=1695748088277000&amp;source=images&amp;cd=vfe&amp;opi=89978449&amp;ved=0CBAQjRxqFwoTCICD_ISgxoEDFQAAAAAdAAAAABAF" TargetMode="External"/><Relationship Id="rId2" Type="http://schemas.openxmlformats.org/officeDocument/2006/relationships/image" Target="../media/image93.png"/><Relationship Id="rId16" Type="http://schemas.openxmlformats.org/officeDocument/2006/relationships/image" Target="../media/image10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5.png"/><Relationship Id="rId11" Type="http://schemas.openxmlformats.org/officeDocument/2006/relationships/image" Target="../media/image100.svg"/><Relationship Id="rId5" Type="http://schemas.openxmlformats.org/officeDocument/2006/relationships/image" Target="../media/image12.svg"/><Relationship Id="rId15" Type="http://schemas.openxmlformats.org/officeDocument/2006/relationships/image" Target="../media/image104.png"/><Relationship Id="rId10" Type="http://schemas.openxmlformats.org/officeDocument/2006/relationships/image" Target="../media/image99.png"/><Relationship Id="rId4" Type="http://schemas.openxmlformats.org/officeDocument/2006/relationships/image" Target="../media/image11.png"/><Relationship Id="rId9" Type="http://schemas.openxmlformats.org/officeDocument/2006/relationships/image" Target="../media/image98.svg"/><Relationship Id="rId14" Type="http://schemas.openxmlformats.org/officeDocument/2006/relationships/image" Target="../media/image10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4.svg"/><Relationship Id="rId7" Type="http://schemas.openxmlformats.org/officeDocument/2006/relationships/image" Target="../media/image5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4.png"/><Relationship Id="rId3" Type="http://schemas.openxmlformats.org/officeDocument/2006/relationships/image" Target="../media/image19.svg"/><Relationship Id="rId7" Type="http://schemas.openxmlformats.org/officeDocument/2006/relationships/image" Target="../media/image23.svg"/><Relationship Id="rId12" Type="http://schemas.openxmlformats.org/officeDocument/2006/relationships/image" Target="../media/image26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11" Type="http://schemas.openxmlformats.org/officeDocument/2006/relationships/image" Target="../media/image25.svg"/><Relationship Id="rId5" Type="http://schemas.openxmlformats.org/officeDocument/2006/relationships/image" Target="../media/image21.svg"/><Relationship Id="rId10" Type="http://schemas.openxmlformats.org/officeDocument/2006/relationships/image" Target="../media/image24.png"/><Relationship Id="rId4" Type="http://schemas.openxmlformats.org/officeDocument/2006/relationships/image" Target="../media/image20.png"/><Relationship Id="rId9" Type="http://schemas.openxmlformats.org/officeDocument/2006/relationships/image" Target="../media/image3.svg"/><Relationship Id="rId14" Type="http://schemas.openxmlformats.org/officeDocument/2006/relationships/image" Target="../media/image5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4.svg"/><Relationship Id="rId7" Type="http://schemas.openxmlformats.org/officeDocument/2006/relationships/image" Target="../media/image5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7" Type="http://schemas.openxmlformats.org/officeDocument/2006/relationships/image" Target="../media/image5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19.svg"/><Relationship Id="rId7" Type="http://schemas.openxmlformats.org/officeDocument/2006/relationships/image" Target="../media/image2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openxmlformats.org/officeDocument/2006/relationships/image" Target="../media/image33.svg"/><Relationship Id="rId5" Type="http://schemas.openxmlformats.org/officeDocument/2006/relationships/image" Target="../media/image3.svg"/><Relationship Id="rId10" Type="http://schemas.openxmlformats.org/officeDocument/2006/relationships/image" Target="../media/image32.png"/><Relationship Id="rId4" Type="http://schemas.openxmlformats.org/officeDocument/2006/relationships/image" Target="../media/image2.png"/><Relationship Id="rId9" Type="http://schemas.openxmlformats.org/officeDocument/2006/relationships/image" Target="../media/image31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5.svg"/><Relationship Id="rId3" Type="http://schemas.openxmlformats.org/officeDocument/2006/relationships/image" Target="../media/image19.svg"/><Relationship Id="rId7" Type="http://schemas.openxmlformats.org/officeDocument/2006/relationships/image" Target="../media/image35.svg"/><Relationship Id="rId12" Type="http://schemas.openxmlformats.org/officeDocument/2006/relationships/image" Target="../media/image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11" Type="http://schemas.openxmlformats.org/officeDocument/2006/relationships/image" Target="../media/image25.svg"/><Relationship Id="rId5" Type="http://schemas.openxmlformats.org/officeDocument/2006/relationships/image" Target="../media/image3.svg"/><Relationship Id="rId10" Type="http://schemas.openxmlformats.org/officeDocument/2006/relationships/image" Target="../media/image24.png"/><Relationship Id="rId4" Type="http://schemas.openxmlformats.org/officeDocument/2006/relationships/image" Target="../media/image2.png"/><Relationship Id="rId9" Type="http://schemas.openxmlformats.org/officeDocument/2006/relationships/image" Target="../media/image37.svg"/><Relationship Id="rId14" Type="http://schemas.openxmlformats.org/officeDocument/2006/relationships/image" Target="../media/image3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19.svg"/><Relationship Id="rId7" Type="http://schemas.openxmlformats.org/officeDocument/2006/relationships/image" Target="../media/image40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11" Type="http://schemas.openxmlformats.org/officeDocument/2006/relationships/image" Target="../media/image44.svg"/><Relationship Id="rId5" Type="http://schemas.openxmlformats.org/officeDocument/2006/relationships/image" Target="../media/image3.svg"/><Relationship Id="rId10" Type="http://schemas.openxmlformats.org/officeDocument/2006/relationships/image" Target="../media/image43.png"/><Relationship Id="rId4" Type="http://schemas.openxmlformats.org/officeDocument/2006/relationships/image" Target="../media/image2.png"/><Relationship Id="rId9" Type="http://schemas.openxmlformats.org/officeDocument/2006/relationships/image" Target="../media/image4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-8746" r="-8746"/>
            </a:stretch>
          </a:blipFill>
        </p:spPr>
        <p:txBody>
          <a:bodyPr/>
          <a:lstStyle/>
          <a:p>
            <a:endParaRPr lang="es-MX"/>
          </a:p>
        </p:txBody>
      </p:sp>
      <p:grpSp>
        <p:nvGrpSpPr>
          <p:cNvPr id="3" name="Group 3"/>
          <p:cNvGrpSpPr/>
          <p:nvPr/>
        </p:nvGrpSpPr>
        <p:grpSpPr>
          <a:xfrm rot="1060987">
            <a:off x="8395022" y="-1603437"/>
            <a:ext cx="12247371" cy="15299036"/>
            <a:chOff x="0" y="0"/>
            <a:chExt cx="3225645" cy="402937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225645" cy="4029376"/>
            </a:xfrm>
            <a:custGeom>
              <a:avLst/>
              <a:gdLst/>
              <a:ahLst/>
              <a:cxnLst/>
              <a:rect l="l" t="t" r="r" b="b"/>
              <a:pathLst>
                <a:path w="3225645" h="4029376">
                  <a:moveTo>
                    <a:pt x="0" y="0"/>
                  </a:moveTo>
                  <a:lnTo>
                    <a:pt x="3225645" y="0"/>
                  </a:lnTo>
                  <a:lnTo>
                    <a:pt x="3225645" y="4029376"/>
                  </a:lnTo>
                  <a:lnTo>
                    <a:pt x="0" y="4029376"/>
                  </a:lnTo>
                  <a:close/>
                </a:path>
              </a:pathLst>
            </a:custGeom>
            <a:solidFill>
              <a:srgbClr val="072227">
                <a:alpha val="89804"/>
              </a:srgbClr>
            </a:solidFill>
          </p:spPr>
          <p:txBody>
            <a:bodyPr/>
            <a:lstStyle/>
            <a:p>
              <a:endParaRPr lang="es-MX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9144000" y="4539849"/>
            <a:ext cx="9506440" cy="17590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761"/>
              </a:lnSpc>
            </a:pPr>
            <a:r>
              <a:rPr lang="en-US" sz="11762">
                <a:solidFill>
                  <a:srgbClr val="3DEDE8"/>
                </a:solidFill>
                <a:latin typeface="Roboto Condensed Bold"/>
              </a:rPr>
              <a:t>FLIGHTGEAR</a:t>
            </a:r>
          </a:p>
        </p:txBody>
      </p:sp>
      <p:sp>
        <p:nvSpPr>
          <p:cNvPr id="7" name="Freeform 7"/>
          <p:cNvSpPr/>
          <p:nvPr/>
        </p:nvSpPr>
        <p:spPr>
          <a:xfrm rot="-4385921">
            <a:off x="1811542" y="4050978"/>
            <a:ext cx="13559562" cy="542382"/>
          </a:xfrm>
          <a:custGeom>
            <a:avLst/>
            <a:gdLst/>
            <a:ahLst/>
            <a:cxnLst/>
            <a:rect l="l" t="t" r="r" b="b"/>
            <a:pathLst>
              <a:path w="13559562" h="542382">
                <a:moveTo>
                  <a:pt x="0" y="0"/>
                </a:moveTo>
                <a:lnTo>
                  <a:pt x="13559563" y="0"/>
                </a:lnTo>
                <a:lnTo>
                  <a:pt x="13559563" y="542382"/>
                </a:lnTo>
                <a:lnTo>
                  <a:pt x="0" y="54238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8" name="Freeform 8"/>
          <p:cNvSpPr/>
          <p:nvPr/>
        </p:nvSpPr>
        <p:spPr>
          <a:xfrm rot="-10800000">
            <a:off x="11190053" y="-400110"/>
            <a:ext cx="7561508" cy="5198537"/>
          </a:xfrm>
          <a:custGeom>
            <a:avLst/>
            <a:gdLst/>
            <a:ahLst/>
            <a:cxnLst/>
            <a:rect l="l" t="t" r="r" b="b"/>
            <a:pathLst>
              <a:path w="7561508" h="5198537">
                <a:moveTo>
                  <a:pt x="0" y="0"/>
                </a:moveTo>
                <a:lnTo>
                  <a:pt x="7561507" y="0"/>
                </a:lnTo>
                <a:lnTo>
                  <a:pt x="7561507" y="5198537"/>
                </a:lnTo>
                <a:lnTo>
                  <a:pt x="0" y="519853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9" name="Freeform 9"/>
          <p:cNvSpPr/>
          <p:nvPr/>
        </p:nvSpPr>
        <p:spPr>
          <a:xfrm rot="-10800000">
            <a:off x="13411760" y="8542647"/>
            <a:ext cx="5711110" cy="1620528"/>
          </a:xfrm>
          <a:custGeom>
            <a:avLst/>
            <a:gdLst/>
            <a:ahLst/>
            <a:cxnLst/>
            <a:rect l="l" t="t" r="r" b="b"/>
            <a:pathLst>
              <a:path w="5711110" h="1620528">
                <a:moveTo>
                  <a:pt x="0" y="0"/>
                </a:moveTo>
                <a:lnTo>
                  <a:pt x="5711110" y="0"/>
                </a:lnTo>
                <a:lnTo>
                  <a:pt x="5711110" y="1620528"/>
                </a:lnTo>
                <a:lnTo>
                  <a:pt x="0" y="162052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0" name="Freeform 10"/>
          <p:cNvSpPr/>
          <p:nvPr/>
        </p:nvSpPr>
        <p:spPr>
          <a:xfrm rot="-858460">
            <a:off x="-2585725" y="1507792"/>
            <a:ext cx="12134964" cy="7268661"/>
          </a:xfrm>
          <a:custGeom>
            <a:avLst/>
            <a:gdLst/>
            <a:ahLst/>
            <a:cxnLst/>
            <a:rect l="l" t="t" r="r" b="b"/>
            <a:pathLst>
              <a:path w="12134964" h="7268661">
                <a:moveTo>
                  <a:pt x="0" y="0"/>
                </a:moveTo>
                <a:lnTo>
                  <a:pt x="12134963" y="0"/>
                </a:lnTo>
                <a:lnTo>
                  <a:pt x="12134963" y="7268661"/>
                </a:lnTo>
                <a:lnTo>
                  <a:pt x="0" y="726866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4021" r="-4021"/>
            </a:stretch>
          </a:blipFill>
        </p:spPr>
        <p:txBody>
          <a:bodyPr/>
          <a:lstStyle/>
          <a:p>
            <a:endParaRPr lang="es-MX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21593" y="8143992"/>
            <a:ext cx="4992607" cy="1678764"/>
          </a:xfrm>
          <a:custGeom>
            <a:avLst/>
            <a:gdLst/>
            <a:ahLst/>
            <a:cxnLst/>
            <a:rect l="l" t="t" r="r" b="b"/>
            <a:pathLst>
              <a:path w="4992607" h="1678764">
                <a:moveTo>
                  <a:pt x="0" y="0"/>
                </a:moveTo>
                <a:lnTo>
                  <a:pt x="4992606" y="0"/>
                </a:lnTo>
                <a:lnTo>
                  <a:pt x="4992606" y="1678764"/>
                </a:lnTo>
                <a:lnTo>
                  <a:pt x="0" y="16787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3" name="Freeform 3"/>
          <p:cNvSpPr/>
          <p:nvPr/>
        </p:nvSpPr>
        <p:spPr>
          <a:xfrm>
            <a:off x="590289" y="5437177"/>
            <a:ext cx="4992607" cy="1678764"/>
          </a:xfrm>
          <a:custGeom>
            <a:avLst/>
            <a:gdLst/>
            <a:ahLst/>
            <a:cxnLst/>
            <a:rect l="l" t="t" r="r" b="b"/>
            <a:pathLst>
              <a:path w="4992607" h="1678764">
                <a:moveTo>
                  <a:pt x="0" y="0"/>
                </a:moveTo>
                <a:lnTo>
                  <a:pt x="4992607" y="0"/>
                </a:lnTo>
                <a:lnTo>
                  <a:pt x="4992607" y="1678764"/>
                </a:lnTo>
                <a:lnTo>
                  <a:pt x="0" y="16787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grpSp>
        <p:nvGrpSpPr>
          <p:cNvPr id="4" name="Group 4"/>
          <p:cNvGrpSpPr/>
          <p:nvPr/>
        </p:nvGrpSpPr>
        <p:grpSpPr>
          <a:xfrm>
            <a:off x="15725500" y="-1396380"/>
            <a:ext cx="7703650" cy="13620139"/>
            <a:chOff x="0" y="0"/>
            <a:chExt cx="2028945" cy="358719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028945" cy="3587197"/>
            </a:xfrm>
            <a:custGeom>
              <a:avLst/>
              <a:gdLst/>
              <a:ahLst/>
              <a:cxnLst/>
              <a:rect l="l" t="t" r="r" b="b"/>
              <a:pathLst>
                <a:path w="2028945" h="3587197">
                  <a:moveTo>
                    <a:pt x="0" y="0"/>
                  </a:moveTo>
                  <a:lnTo>
                    <a:pt x="2028945" y="0"/>
                  </a:lnTo>
                  <a:lnTo>
                    <a:pt x="2028945" y="3587197"/>
                  </a:lnTo>
                  <a:lnTo>
                    <a:pt x="0" y="3587197"/>
                  </a:lnTo>
                  <a:close/>
                </a:path>
              </a:pathLst>
            </a:custGeom>
            <a:solidFill>
              <a:srgbClr val="35858B"/>
            </a:solidFill>
          </p:spPr>
          <p:txBody>
            <a:bodyPr/>
            <a:lstStyle/>
            <a:p>
              <a:endParaRPr lang="es-MX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AutoShape 7"/>
          <p:cNvSpPr/>
          <p:nvPr/>
        </p:nvSpPr>
        <p:spPr>
          <a:xfrm>
            <a:off x="5614199" y="9007186"/>
            <a:ext cx="1179099" cy="0"/>
          </a:xfrm>
          <a:prstGeom prst="line">
            <a:avLst/>
          </a:prstGeom>
          <a:ln w="66675" cap="flat">
            <a:solidFill>
              <a:srgbClr val="AEFEFF"/>
            </a:solidFill>
            <a:prstDash val="solid"/>
            <a:headEnd type="none" w="sm" len="sm"/>
            <a:tailEnd type="oval" w="lg" len="lg"/>
          </a:ln>
        </p:spPr>
        <p:txBody>
          <a:bodyPr/>
          <a:lstStyle/>
          <a:p>
            <a:endParaRPr lang="es-MX"/>
          </a:p>
        </p:txBody>
      </p:sp>
      <p:sp>
        <p:nvSpPr>
          <p:cNvPr id="8" name="AutoShape 8"/>
          <p:cNvSpPr/>
          <p:nvPr/>
        </p:nvSpPr>
        <p:spPr>
          <a:xfrm>
            <a:off x="5582896" y="6398542"/>
            <a:ext cx="1179099" cy="0"/>
          </a:xfrm>
          <a:prstGeom prst="line">
            <a:avLst/>
          </a:prstGeom>
          <a:ln w="66675" cap="flat">
            <a:solidFill>
              <a:srgbClr val="AEFEFF"/>
            </a:solidFill>
            <a:prstDash val="solid"/>
            <a:headEnd type="none" w="sm" len="sm"/>
            <a:tailEnd type="oval" w="lg" len="lg"/>
          </a:ln>
        </p:spPr>
        <p:txBody>
          <a:bodyPr/>
          <a:lstStyle/>
          <a:p>
            <a:endParaRPr lang="es-MX"/>
          </a:p>
        </p:txBody>
      </p:sp>
      <p:sp>
        <p:nvSpPr>
          <p:cNvPr id="9" name="Freeform 9"/>
          <p:cNvSpPr/>
          <p:nvPr/>
        </p:nvSpPr>
        <p:spPr>
          <a:xfrm rot="-5400000">
            <a:off x="10542254" y="5013876"/>
            <a:ext cx="10445574" cy="417823"/>
          </a:xfrm>
          <a:custGeom>
            <a:avLst/>
            <a:gdLst/>
            <a:ahLst/>
            <a:cxnLst/>
            <a:rect l="l" t="t" r="r" b="b"/>
            <a:pathLst>
              <a:path w="10445574" h="417823">
                <a:moveTo>
                  <a:pt x="0" y="0"/>
                </a:moveTo>
                <a:lnTo>
                  <a:pt x="10445574" y="0"/>
                </a:lnTo>
                <a:lnTo>
                  <a:pt x="10445574" y="417822"/>
                </a:lnTo>
                <a:lnTo>
                  <a:pt x="0" y="41782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0" name="Freeform 10"/>
          <p:cNvSpPr/>
          <p:nvPr/>
        </p:nvSpPr>
        <p:spPr>
          <a:xfrm>
            <a:off x="2828733" y="8430900"/>
            <a:ext cx="1022272" cy="1028702"/>
          </a:xfrm>
          <a:custGeom>
            <a:avLst/>
            <a:gdLst/>
            <a:ahLst/>
            <a:cxnLst/>
            <a:rect l="l" t="t" r="r" b="b"/>
            <a:pathLst>
              <a:path w="1022272" h="1028702">
                <a:moveTo>
                  <a:pt x="0" y="0"/>
                </a:moveTo>
                <a:lnTo>
                  <a:pt x="1022272" y="0"/>
                </a:lnTo>
                <a:lnTo>
                  <a:pt x="1022272" y="1028701"/>
                </a:lnTo>
                <a:lnTo>
                  <a:pt x="0" y="102870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1" name="Freeform 11"/>
          <p:cNvSpPr/>
          <p:nvPr/>
        </p:nvSpPr>
        <p:spPr>
          <a:xfrm>
            <a:off x="2828733" y="5725213"/>
            <a:ext cx="913972" cy="913972"/>
          </a:xfrm>
          <a:custGeom>
            <a:avLst/>
            <a:gdLst/>
            <a:ahLst/>
            <a:cxnLst/>
            <a:rect l="l" t="t" r="r" b="b"/>
            <a:pathLst>
              <a:path w="913972" h="913972">
                <a:moveTo>
                  <a:pt x="0" y="0"/>
                </a:moveTo>
                <a:lnTo>
                  <a:pt x="913972" y="0"/>
                </a:lnTo>
                <a:lnTo>
                  <a:pt x="913972" y="913972"/>
                </a:lnTo>
                <a:lnTo>
                  <a:pt x="0" y="91397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2" name="Freeform 12"/>
          <p:cNvSpPr/>
          <p:nvPr/>
        </p:nvSpPr>
        <p:spPr>
          <a:xfrm rot="-10800000" flipV="1">
            <a:off x="-674292" y="105785"/>
            <a:ext cx="7246559" cy="4873311"/>
          </a:xfrm>
          <a:custGeom>
            <a:avLst/>
            <a:gdLst/>
            <a:ahLst/>
            <a:cxnLst/>
            <a:rect l="l" t="t" r="r" b="b"/>
            <a:pathLst>
              <a:path w="7246559" h="4873311">
                <a:moveTo>
                  <a:pt x="0" y="4873311"/>
                </a:moveTo>
                <a:lnTo>
                  <a:pt x="7246559" y="4873311"/>
                </a:lnTo>
                <a:lnTo>
                  <a:pt x="7246559" y="0"/>
                </a:lnTo>
                <a:lnTo>
                  <a:pt x="0" y="0"/>
                </a:lnTo>
                <a:lnTo>
                  <a:pt x="0" y="4873311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3" name="Freeform 13"/>
          <p:cNvSpPr/>
          <p:nvPr/>
        </p:nvSpPr>
        <p:spPr>
          <a:xfrm rot="-10800000" flipH="1" flipV="1">
            <a:off x="6572267" y="714742"/>
            <a:ext cx="3966918" cy="2727256"/>
          </a:xfrm>
          <a:custGeom>
            <a:avLst/>
            <a:gdLst/>
            <a:ahLst/>
            <a:cxnLst/>
            <a:rect l="l" t="t" r="r" b="b"/>
            <a:pathLst>
              <a:path w="3966918" h="2727256">
                <a:moveTo>
                  <a:pt x="3966918" y="2727256"/>
                </a:moveTo>
                <a:lnTo>
                  <a:pt x="0" y="2727256"/>
                </a:lnTo>
                <a:lnTo>
                  <a:pt x="0" y="0"/>
                </a:lnTo>
                <a:lnTo>
                  <a:pt x="3966918" y="0"/>
                </a:lnTo>
                <a:lnTo>
                  <a:pt x="3966918" y="2727256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4" name="Freeform 14"/>
          <p:cNvSpPr/>
          <p:nvPr/>
        </p:nvSpPr>
        <p:spPr>
          <a:xfrm rot="5400000" flipV="1">
            <a:off x="9828695" y="946636"/>
            <a:ext cx="5520044" cy="3795030"/>
          </a:xfrm>
          <a:custGeom>
            <a:avLst/>
            <a:gdLst/>
            <a:ahLst/>
            <a:cxnLst/>
            <a:rect l="l" t="t" r="r" b="b"/>
            <a:pathLst>
              <a:path w="5520044" h="3795030">
                <a:moveTo>
                  <a:pt x="0" y="3795030"/>
                </a:moveTo>
                <a:lnTo>
                  <a:pt x="5520045" y="3795030"/>
                </a:lnTo>
                <a:lnTo>
                  <a:pt x="5520045" y="0"/>
                </a:lnTo>
                <a:lnTo>
                  <a:pt x="0" y="0"/>
                </a:lnTo>
                <a:lnTo>
                  <a:pt x="0" y="379503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5" name="Freeform 15"/>
          <p:cNvSpPr/>
          <p:nvPr/>
        </p:nvSpPr>
        <p:spPr>
          <a:xfrm>
            <a:off x="666149" y="571867"/>
            <a:ext cx="5347440" cy="3007935"/>
          </a:xfrm>
          <a:custGeom>
            <a:avLst/>
            <a:gdLst/>
            <a:ahLst/>
            <a:cxnLst/>
            <a:rect l="l" t="t" r="r" b="b"/>
            <a:pathLst>
              <a:path w="5347440" h="3007935">
                <a:moveTo>
                  <a:pt x="0" y="0"/>
                </a:moveTo>
                <a:lnTo>
                  <a:pt x="5347440" y="0"/>
                </a:lnTo>
                <a:lnTo>
                  <a:pt x="5347440" y="3007935"/>
                </a:lnTo>
                <a:lnTo>
                  <a:pt x="0" y="3007935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6" name="TextBox 16"/>
          <p:cNvSpPr txBox="1"/>
          <p:nvPr/>
        </p:nvSpPr>
        <p:spPr>
          <a:xfrm>
            <a:off x="6974074" y="8806209"/>
            <a:ext cx="7903982" cy="459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09"/>
              </a:lnSpc>
            </a:pPr>
            <a:r>
              <a:rPr lang="en-US" sz="3000">
                <a:solidFill>
                  <a:srgbClr val="FFFFFF"/>
                </a:solidFill>
                <a:latin typeface="Roboto Condensed"/>
              </a:rPr>
              <a:t>Efectos estacionales y fases de la luna precisas.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974074" y="5911814"/>
            <a:ext cx="7903982" cy="897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09"/>
              </a:lnSpc>
            </a:pPr>
            <a:r>
              <a:rPr lang="en-US" sz="3000">
                <a:solidFill>
                  <a:srgbClr val="FFFFFF"/>
                </a:solidFill>
                <a:latin typeface="Roboto Condensed"/>
              </a:rPr>
              <a:t>Preciso modelado de hora del día y posición de sol, luna, estrellas y planetas.</a:t>
            </a:r>
          </a:p>
        </p:txBody>
      </p:sp>
      <p:sp>
        <p:nvSpPr>
          <p:cNvPr id="18" name="TextBox 18"/>
          <p:cNvSpPr txBox="1"/>
          <p:nvPr/>
        </p:nvSpPr>
        <p:spPr>
          <a:xfrm rot="5400000">
            <a:off x="12884520" y="4486772"/>
            <a:ext cx="8136826" cy="19008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87"/>
              </a:lnSpc>
            </a:pPr>
            <a:r>
              <a:rPr lang="en-US" sz="6399">
                <a:solidFill>
                  <a:srgbClr val="FFFFFF"/>
                </a:solidFill>
                <a:latin typeface="Roboto Condensed Bold"/>
              </a:rPr>
              <a:t>Modelado Detallado del Cielo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46864" y="550194"/>
            <a:ext cx="4992607" cy="1678764"/>
          </a:xfrm>
          <a:custGeom>
            <a:avLst/>
            <a:gdLst/>
            <a:ahLst/>
            <a:cxnLst/>
            <a:rect l="l" t="t" r="r" b="b"/>
            <a:pathLst>
              <a:path w="4992607" h="1678764">
                <a:moveTo>
                  <a:pt x="0" y="0"/>
                </a:moveTo>
                <a:lnTo>
                  <a:pt x="4992607" y="0"/>
                </a:lnTo>
                <a:lnTo>
                  <a:pt x="4992607" y="1678764"/>
                </a:lnTo>
                <a:lnTo>
                  <a:pt x="0" y="16787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grpSp>
        <p:nvGrpSpPr>
          <p:cNvPr id="3" name="Group 3"/>
          <p:cNvGrpSpPr/>
          <p:nvPr/>
        </p:nvGrpSpPr>
        <p:grpSpPr>
          <a:xfrm>
            <a:off x="15725500" y="-1396380"/>
            <a:ext cx="7703650" cy="13620139"/>
            <a:chOff x="0" y="0"/>
            <a:chExt cx="2028945" cy="358719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028945" cy="3587197"/>
            </a:xfrm>
            <a:custGeom>
              <a:avLst/>
              <a:gdLst/>
              <a:ahLst/>
              <a:cxnLst/>
              <a:rect l="l" t="t" r="r" b="b"/>
              <a:pathLst>
                <a:path w="2028945" h="3587197">
                  <a:moveTo>
                    <a:pt x="0" y="0"/>
                  </a:moveTo>
                  <a:lnTo>
                    <a:pt x="2028945" y="0"/>
                  </a:lnTo>
                  <a:lnTo>
                    <a:pt x="2028945" y="3587197"/>
                  </a:lnTo>
                  <a:lnTo>
                    <a:pt x="0" y="3587197"/>
                  </a:lnTo>
                  <a:close/>
                </a:path>
              </a:pathLst>
            </a:custGeom>
            <a:solidFill>
              <a:srgbClr val="35858B"/>
            </a:solidFill>
          </p:spPr>
          <p:txBody>
            <a:bodyPr/>
            <a:lstStyle/>
            <a:p>
              <a:endParaRPr lang="es-MX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AutoShape 6"/>
          <p:cNvSpPr/>
          <p:nvPr/>
        </p:nvSpPr>
        <p:spPr>
          <a:xfrm>
            <a:off x="5739471" y="1511559"/>
            <a:ext cx="1179099" cy="0"/>
          </a:xfrm>
          <a:prstGeom prst="line">
            <a:avLst/>
          </a:prstGeom>
          <a:ln w="66675" cap="flat">
            <a:solidFill>
              <a:srgbClr val="AEFEFF"/>
            </a:solidFill>
            <a:prstDash val="solid"/>
            <a:headEnd type="none" w="sm" len="sm"/>
            <a:tailEnd type="oval" w="lg" len="lg"/>
          </a:ln>
        </p:spPr>
        <p:txBody>
          <a:bodyPr/>
          <a:lstStyle/>
          <a:p>
            <a:endParaRPr lang="es-MX"/>
          </a:p>
        </p:txBody>
      </p:sp>
      <p:sp>
        <p:nvSpPr>
          <p:cNvPr id="7" name="Freeform 7"/>
          <p:cNvSpPr/>
          <p:nvPr/>
        </p:nvSpPr>
        <p:spPr>
          <a:xfrm rot="-5400000">
            <a:off x="10542254" y="5013876"/>
            <a:ext cx="10445574" cy="417823"/>
          </a:xfrm>
          <a:custGeom>
            <a:avLst/>
            <a:gdLst/>
            <a:ahLst/>
            <a:cxnLst/>
            <a:rect l="l" t="t" r="r" b="b"/>
            <a:pathLst>
              <a:path w="10445574" h="417823">
                <a:moveTo>
                  <a:pt x="0" y="0"/>
                </a:moveTo>
                <a:lnTo>
                  <a:pt x="10445574" y="0"/>
                </a:lnTo>
                <a:lnTo>
                  <a:pt x="10445574" y="417822"/>
                </a:lnTo>
                <a:lnTo>
                  <a:pt x="0" y="41782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8" name="Freeform 8"/>
          <p:cNvSpPr/>
          <p:nvPr/>
        </p:nvSpPr>
        <p:spPr>
          <a:xfrm>
            <a:off x="733073" y="3204206"/>
            <a:ext cx="4992607" cy="1678764"/>
          </a:xfrm>
          <a:custGeom>
            <a:avLst/>
            <a:gdLst/>
            <a:ahLst/>
            <a:cxnLst/>
            <a:rect l="l" t="t" r="r" b="b"/>
            <a:pathLst>
              <a:path w="4992607" h="1678764">
                <a:moveTo>
                  <a:pt x="0" y="0"/>
                </a:moveTo>
                <a:lnTo>
                  <a:pt x="4992606" y="0"/>
                </a:lnTo>
                <a:lnTo>
                  <a:pt x="4992606" y="1678764"/>
                </a:lnTo>
                <a:lnTo>
                  <a:pt x="0" y="16787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9" name="AutoShape 9"/>
          <p:cNvSpPr/>
          <p:nvPr/>
        </p:nvSpPr>
        <p:spPr>
          <a:xfrm>
            <a:off x="5725679" y="4067401"/>
            <a:ext cx="1179099" cy="0"/>
          </a:xfrm>
          <a:prstGeom prst="line">
            <a:avLst/>
          </a:prstGeom>
          <a:ln w="66675" cap="flat">
            <a:solidFill>
              <a:srgbClr val="AEFEFF"/>
            </a:solidFill>
            <a:prstDash val="solid"/>
            <a:headEnd type="none" w="sm" len="sm"/>
            <a:tailEnd type="oval" w="lg" len="lg"/>
          </a:ln>
        </p:spPr>
        <p:txBody>
          <a:bodyPr/>
          <a:lstStyle/>
          <a:p>
            <a:endParaRPr lang="es-MX"/>
          </a:p>
        </p:txBody>
      </p:sp>
      <p:sp>
        <p:nvSpPr>
          <p:cNvPr id="10" name="Freeform 10"/>
          <p:cNvSpPr/>
          <p:nvPr/>
        </p:nvSpPr>
        <p:spPr>
          <a:xfrm>
            <a:off x="2578496" y="945711"/>
            <a:ext cx="1578187" cy="887730"/>
          </a:xfrm>
          <a:custGeom>
            <a:avLst/>
            <a:gdLst/>
            <a:ahLst/>
            <a:cxnLst/>
            <a:rect l="l" t="t" r="r" b="b"/>
            <a:pathLst>
              <a:path w="1578187" h="887730">
                <a:moveTo>
                  <a:pt x="0" y="0"/>
                </a:moveTo>
                <a:lnTo>
                  <a:pt x="1578187" y="0"/>
                </a:lnTo>
                <a:lnTo>
                  <a:pt x="1578187" y="887730"/>
                </a:lnTo>
                <a:lnTo>
                  <a:pt x="0" y="88773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1" name="Freeform 11"/>
          <p:cNvSpPr/>
          <p:nvPr/>
        </p:nvSpPr>
        <p:spPr>
          <a:xfrm>
            <a:off x="2765920" y="3442171"/>
            <a:ext cx="1203338" cy="1183784"/>
          </a:xfrm>
          <a:custGeom>
            <a:avLst/>
            <a:gdLst/>
            <a:ahLst/>
            <a:cxnLst/>
            <a:rect l="l" t="t" r="r" b="b"/>
            <a:pathLst>
              <a:path w="1203338" h="1183784">
                <a:moveTo>
                  <a:pt x="0" y="0"/>
                </a:moveTo>
                <a:lnTo>
                  <a:pt x="1203338" y="0"/>
                </a:lnTo>
                <a:lnTo>
                  <a:pt x="1203338" y="1183784"/>
                </a:lnTo>
                <a:lnTo>
                  <a:pt x="0" y="118378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2" name="Freeform 12"/>
          <p:cNvSpPr/>
          <p:nvPr/>
        </p:nvSpPr>
        <p:spPr>
          <a:xfrm rot="-10800000">
            <a:off x="-1050073" y="5413689"/>
            <a:ext cx="7246559" cy="4873311"/>
          </a:xfrm>
          <a:custGeom>
            <a:avLst/>
            <a:gdLst/>
            <a:ahLst/>
            <a:cxnLst/>
            <a:rect l="l" t="t" r="r" b="b"/>
            <a:pathLst>
              <a:path w="7246559" h="4873311">
                <a:moveTo>
                  <a:pt x="0" y="0"/>
                </a:moveTo>
                <a:lnTo>
                  <a:pt x="7246559" y="0"/>
                </a:lnTo>
                <a:lnTo>
                  <a:pt x="7246559" y="4873311"/>
                </a:lnTo>
                <a:lnTo>
                  <a:pt x="0" y="487331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3" name="Freeform 13"/>
          <p:cNvSpPr/>
          <p:nvPr/>
        </p:nvSpPr>
        <p:spPr>
          <a:xfrm rot="5400000" flipH="1" flipV="1">
            <a:off x="7173364" y="6939913"/>
            <a:ext cx="3966918" cy="2727256"/>
          </a:xfrm>
          <a:custGeom>
            <a:avLst/>
            <a:gdLst/>
            <a:ahLst/>
            <a:cxnLst/>
            <a:rect l="l" t="t" r="r" b="b"/>
            <a:pathLst>
              <a:path w="3966918" h="2727256">
                <a:moveTo>
                  <a:pt x="3966919" y="2727256"/>
                </a:moveTo>
                <a:lnTo>
                  <a:pt x="0" y="2727256"/>
                </a:lnTo>
                <a:lnTo>
                  <a:pt x="0" y="0"/>
                </a:lnTo>
                <a:lnTo>
                  <a:pt x="3966919" y="0"/>
                </a:lnTo>
                <a:lnTo>
                  <a:pt x="3966919" y="2727256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4" name="Freeform 14"/>
          <p:cNvSpPr/>
          <p:nvPr/>
        </p:nvSpPr>
        <p:spPr>
          <a:xfrm rot="5400000" flipH="1" flipV="1">
            <a:off x="10054004" y="5629463"/>
            <a:ext cx="5520044" cy="3795030"/>
          </a:xfrm>
          <a:custGeom>
            <a:avLst/>
            <a:gdLst/>
            <a:ahLst/>
            <a:cxnLst/>
            <a:rect l="l" t="t" r="r" b="b"/>
            <a:pathLst>
              <a:path w="5520044" h="3795030">
                <a:moveTo>
                  <a:pt x="5520044" y="3795030"/>
                </a:moveTo>
                <a:lnTo>
                  <a:pt x="0" y="3795030"/>
                </a:lnTo>
                <a:lnTo>
                  <a:pt x="0" y="0"/>
                </a:lnTo>
                <a:lnTo>
                  <a:pt x="5520044" y="0"/>
                </a:lnTo>
                <a:lnTo>
                  <a:pt x="5520044" y="379503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5" name="Freeform 15"/>
          <p:cNvSpPr/>
          <p:nvPr/>
        </p:nvSpPr>
        <p:spPr>
          <a:xfrm>
            <a:off x="1302028" y="6700003"/>
            <a:ext cx="3882280" cy="2990793"/>
          </a:xfrm>
          <a:custGeom>
            <a:avLst/>
            <a:gdLst/>
            <a:ahLst/>
            <a:cxnLst/>
            <a:rect l="l" t="t" r="r" b="b"/>
            <a:pathLst>
              <a:path w="3882280" h="2990793">
                <a:moveTo>
                  <a:pt x="0" y="0"/>
                </a:moveTo>
                <a:lnTo>
                  <a:pt x="3882280" y="0"/>
                </a:lnTo>
                <a:lnTo>
                  <a:pt x="3882280" y="2990793"/>
                </a:lnTo>
                <a:lnTo>
                  <a:pt x="0" y="2990793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6" name="TextBox 16"/>
          <p:cNvSpPr txBox="1"/>
          <p:nvPr/>
        </p:nvSpPr>
        <p:spPr>
          <a:xfrm>
            <a:off x="7130650" y="1024831"/>
            <a:ext cx="7903982" cy="897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09"/>
              </a:lnSpc>
            </a:pPr>
            <a:r>
              <a:rPr lang="en-US" sz="3000">
                <a:solidFill>
                  <a:srgbClr val="FFFFFF"/>
                </a:solidFill>
                <a:latin typeface="Roboto Condensed"/>
              </a:rPr>
              <a:t>Capacidad para modelar una amplia variedad de aeronaves</a:t>
            </a:r>
          </a:p>
        </p:txBody>
      </p:sp>
      <p:sp>
        <p:nvSpPr>
          <p:cNvPr id="17" name="TextBox 17"/>
          <p:cNvSpPr txBox="1"/>
          <p:nvPr/>
        </p:nvSpPr>
        <p:spPr>
          <a:xfrm rot="5400000">
            <a:off x="13036920" y="4410158"/>
            <a:ext cx="8136826" cy="19008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87"/>
              </a:lnSpc>
            </a:pPr>
            <a:r>
              <a:rPr lang="en-US" sz="6399">
                <a:solidFill>
                  <a:srgbClr val="FFFFFF"/>
                </a:solidFill>
                <a:latin typeface="Roboto Condensed Bold"/>
              </a:rPr>
              <a:t>Sistema de Modelado de Aeronaves Flexible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7130650" y="3580673"/>
            <a:ext cx="7903982" cy="897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09"/>
              </a:lnSpc>
            </a:pPr>
            <a:r>
              <a:rPr lang="en-US" sz="3000">
                <a:solidFill>
                  <a:srgbClr val="FFFFFF"/>
                </a:solidFill>
                <a:latin typeface="Roboto Condensed"/>
              </a:rPr>
              <a:t>Modelado realista del comportamiento de instrumentos y sistemas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78179" y="4574307"/>
            <a:ext cx="4992607" cy="1678764"/>
          </a:xfrm>
          <a:custGeom>
            <a:avLst/>
            <a:gdLst/>
            <a:ahLst/>
            <a:cxnLst/>
            <a:rect l="l" t="t" r="r" b="b"/>
            <a:pathLst>
              <a:path w="4992607" h="1678764">
                <a:moveTo>
                  <a:pt x="0" y="0"/>
                </a:moveTo>
                <a:lnTo>
                  <a:pt x="4992607" y="0"/>
                </a:lnTo>
                <a:lnTo>
                  <a:pt x="4992607" y="1678764"/>
                </a:lnTo>
                <a:lnTo>
                  <a:pt x="0" y="16787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grpSp>
        <p:nvGrpSpPr>
          <p:cNvPr id="3" name="Group 3"/>
          <p:cNvGrpSpPr/>
          <p:nvPr/>
        </p:nvGrpSpPr>
        <p:grpSpPr>
          <a:xfrm>
            <a:off x="15725500" y="-1396380"/>
            <a:ext cx="7703650" cy="13620139"/>
            <a:chOff x="0" y="0"/>
            <a:chExt cx="2028945" cy="358719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028945" cy="3587197"/>
            </a:xfrm>
            <a:custGeom>
              <a:avLst/>
              <a:gdLst/>
              <a:ahLst/>
              <a:cxnLst/>
              <a:rect l="l" t="t" r="r" b="b"/>
              <a:pathLst>
                <a:path w="2028945" h="3587197">
                  <a:moveTo>
                    <a:pt x="0" y="0"/>
                  </a:moveTo>
                  <a:lnTo>
                    <a:pt x="2028945" y="0"/>
                  </a:lnTo>
                  <a:lnTo>
                    <a:pt x="2028945" y="3587197"/>
                  </a:lnTo>
                  <a:lnTo>
                    <a:pt x="0" y="3587197"/>
                  </a:lnTo>
                  <a:close/>
                </a:path>
              </a:pathLst>
            </a:custGeom>
            <a:solidFill>
              <a:srgbClr val="35858B"/>
            </a:solidFill>
          </p:spPr>
          <p:txBody>
            <a:bodyPr/>
            <a:lstStyle/>
            <a:p>
              <a:endParaRPr lang="es-MX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AutoShape 6"/>
          <p:cNvSpPr/>
          <p:nvPr/>
        </p:nvSpPr>
        <p:spPr>
          <a:xfrm>
            <a:off x="5770786" y="5535672"/>
            <a:ext cx="1179099" cy="0"/>
          </a:xfrm>
          <a:prstGeom prst="line">
            <a:avLst/>
          </a:prstGeom>
          <a:ln w="66675" cap="flat">
            <a:solidFill>
              <a:srgbClr val="AEFEFF"/>
            </a:solidFill>
            <a:prstDash val="solid"/>
            <a:headEnd type="none" w="sm" len="sm"/>
            <a:tailEnd type="oval" w="lg" len="lg"/>
          </a:ln>
        </p:spPr>
        <p:txBody>
          <a:bodyPr/>
          <a:lstStyle/>
          <a:p>
            <a:endParaRPr lang="es-MX"/>
          </a:p>
        </p:txBody>
      </p:sp>
      <p:sp>
        <p:nvSpPr>
          <p:cNvPr id="7" name="Freeform 7"/>
          <p:cNvSpPr/>
          <p:nvPr/>
        </p:nvSpPr>
        <p:spPr>
          <a:xfrm rot="-5400000">
            <a:off x="10542254" y="5013876"/>
            <a:ext cx="10445574" cy="417823"/>
          </a:xfrm>
          <a:custGeom>
            <a:avLst/>
            <a:gdLst/>
            <a:ahLst/>
            <a:cxnLst/>
            <a:rect l="l" t="t" r="r" b="b"/>
            <a:pathLst>
              <a:path w="10445574" h="417823">
                <a:moveTo>
                  <a:pt x="0" y="0"/>
                </a:moveTo>
                <a:lnTo>
                  <a:pt x="10445574" y="0"/>
                </a:lnTo>
                <a:lnTo>
                  <a:pt x="10445574" y="417822"/>
                </a:lnTo>
                <a:lnTo>
                  <a:pt x="0" y="41782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8" name="Freeform 8"/>
          <p:cNvSpPr/>
          <p:nvPr/>
        </p:nvSpPr>
        <p:spPr>
          <a:xfrm>
            <a:off x="3016861" y="4900230"/>
            <a:ext cx="920663" cy="920663"/>
          </a:xfrm>
          <a:custGeom>
            <a:avLst/>
            <a:gdLst/>
            <a:ahLst/>
            <a:cxnLst/>
            <a:rect l="l" t="t" r="r" b="b"/>
            <a:pathLst>
              <a:path w="920663" h="920663">
                <a:moveTo>
                  <a:pt x="0" y="0"/>
                </a:moveTo>
                <a:lnTo>
                  <a:pt x="920663" y="0"/>
                </a:lnTo>
                <a:lnTo>
                  <a:pt x="920663" y="920663"/>
                </a:lnTo>
                <a:lnTo>
                  <a:pt x="0" y="92066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9" name="TextBox 9"/>
          <p:cNvSpPr txBox="1"/>
          <p:nvPr/>
        </p:nvSpPr>
        <p:spPr>
          <a:xfrm>
            <a:off x="7161965" y="5048944"/>
            <a:ext cx="7903982" cy="897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09"/>
              </a:lnSpc>
            </a:pPr>
            <a:r>
              <a:rPr lang="en-US" sz="3000">
                <a:solidFill>
                  <a:srgbClr val="FFFFFF"/>
                </a:solidFill>
                <a:latin typeface="Roboto Condensed"/>
              </a:rPr>
              <a:t>Diseñado para ofrecer una buena apariencia sin necesidad de hardware costoso.</a:t>
            </a:r>
          </a:p>
        </p:txBody>
      </p:sp>
      <p:sp>
        <p:nvSpPr>
          <p:cNvPr id="10" name="TextBox 10"/>
          <p:cNvSpPr txBox="1"/>
          <p:nvPr/>
        </p:nvSpPr>
        <p:spPr>
          <a:xfrm rot="5400000">
            <a:off x="13036920" y="4410158"/>
            <a:ext cx="8136826" cy="19008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87"/>
              </a:lnSpc>
            </a:pPr>
            <a:r>
              <a:rPr lang="en-US" sz="6399">
                <a:solidFill>
                  <a:srgbClr val="FFFFFF"/>
                </a:solidFill>
                <a:latin typeface="Roboto Condensed Bold"/>
              </a:rPr>
              <a:t>Requisitos de Hardware Moderados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15549" y="930247"/>
            <a:ext cx="4992607" cy="1678764"/>
          </a:xfrm>
          <a:custGeom>
            <a:avLst/>
            <a:gdLst/>
            <a:ahLst/>
            <a:cxnLst/>
            <a:rect l="l" t="t" r="r" b="b"/>
            <a:pathLst>
              <a:path w="4992607" h="1678764">
                <a:moveTo>
                  <a:pt x="0" y="0"/>
                </a:moveTo>
                <a:lnTo>
                  <a:pt x="4992607" y="0"/>
                </a:lnTo>
                <a:lnTo>
                  <a:pt x="4992607" y="1678764"/>
                </a:lnTo>
                <a:lnTo>
                  <a:pt x="0" y="16787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grpSp>
        <p:nvGrpSpPr>
          <p:cNvPr id="3" name="Group 3"/>
          <p:cNvGrpSpPr/>
          <p:nvPr/>
        </p:nvGrpSpPr>
        <p:grpSpPr>
          <a:xfrm>
            <a:off x="15725500" y="-1396380"/>
            <a:ext cx="7703650" cy="13620139"/>
            <a:chOff x="0" y="0"/>
            <a:chExt cx="2028945" cy="358719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028945" cy="3587197"/>
            </a:xfrm>
            <a:custGeom>
              <a:avLst/>
              <a:gdLst/>
              <a:ahLst/>
              <a:cxnLst/>
              <a:rect l="l" t="t" r="r" b="b"/>
              <a:pathLst>
                <a:path w="2028945" h="3587197">
                  <a:moveTo>
                    <a:pt x="0" y="0"/>
                  </a:moveTo>
                  <a:lnTo>
                    <a:pt x="2028945" y="0"/>
                  </a:lnTo>
                  <a:lnTo>
                    <a:pt x="2028945" y="3587197"/>
                  </a:lnTo>
                  <a:lnTo>
                    <a:pt x="0" y="3587197"/>
                  </a:lnTo>
                  <a:close/>
                </a:path>
              </a:pathLst>
            </a:custGeom>
            <a:solidFill>
              <a:srgbClr val="35858B"/>
            </a:solidFill>
          </p:spPr>
          <p:txBody>
            <a:bodyPr/>
            <a:lstStyle/>
            <a:p>
              <a:endParaRPr lang="es-MX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AutoShape 6"/>
          <p:cNvSpPr/>
          <p:nvPr/>
        </p:nvSpPr>
        <p:spPr>
          <a:xfrm>
            <a:off x="5708156" y="1891612"/>
            <a:ext cx="1179099" cy="0"/>
          </a:xfrm>
          <a:prstGeom prst="line">
            <a:avLst/>
          </a:prstGeom>
          <a:ln w="66675" cap="flat">
            <a:solidFill>
              <a:srgbClr val="AEFEFF"/>
            </a:solidFill>
            <a:prstDash val="solid"/>
            <a:headEnd type="none" w="sm" len="sm"/>
            <a:tailEnd type="oval" w="lg" len="lg"/>
          </a:ln>
        </p:spPr>
        <p:txBody>
          <a:bodyPr/>
          <a:lstStyle/>
          <a:p>
            <a:endParaRPr lang="es-MX"/>
          </a:p>
        </p:txBody>
      </p:sp>
      <p:sp>
        <p:nvSpPr>
          <p:cNvPr id="7" name="Freeform 7"/>
          <p:cNvSpPr/>
          <p:nvPr/>
        </p:nvSpPr>
        <p:spPr>
          <a:xfrm rot="-5400000">
            <a:off x="10542254" y="5013876"/>
            <a:ext cx="10445574" cy="417823"/>
          </a:xfrm>
          <a:custGeom>
            <a:avLst/>
            <a:gdLst/>
            <a:ahLst/>
            <a:cxnLst/>
            <a:rect l="l" t="t" r="r" b="b"/>
            <a:pathLst>
              <a:path w="10445574" h="417823">
                <a:moveTo>
                  <a:pt x="0" y="0"/>
                </a:moveTo>
                <a:lnTo>
                  <a:pt x="10445574" y="0"/>
                </a:lnTo>
                <a:lnTo>
                  <a:pt x="10445574" y="417822"/>
                </a:lnTo>
                <a:lnTo>
                  <a:pt x="0" y="41782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8" name="Freeform 8"/>
          <p:cNvSpPr/>
          <p:nvPr/>
        </p:nvSpPr>
        <p:spPr>
          <a:xfrm>
            <a:off x="715549" y="3681798"/>
            <a:ext cx="4992607" cy="1678764"/>
          </a:xfrm>
          <a:custGeom>
            <a:avLst/>
            <a:gdLst/>
            <a:ahLst/>
            <a:cxnLst/>
            <a:rect l="l" t="t" r="r" b="b"/>
            <a:pathLst>
              <a:path w="4992607" h="1678764">
                <a:moveTo>
                  <a:pt x="0" y="0"/>
                </a:moveTo>
                <a:lnTo>
                  <a:pt x="4992607" y="0"/>
                </a:lnTo>
                <a:lnTo>
                  <a:pt x="4992607" y="1678764"/>
                </a:lnTo>
                <a:lnTo>
                  <a:pt x="0" y="16787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9" name="AutoShape 9"/>
          <p:cNvSpPr/>
          <p:nvPr/>
        </p:nvSpPr>
        <p:spPr>
          <a:xfrm>
            <a:off x="5708156" y="4643162"/>
            <a:ext cx="1179099" cy="0"/>
          </a:xfrm>
          <a:prstGeom prst="line">
            <a:avLst/>
          </a:prstGeom>
          <a:ln w="66675" cap="flat">
            <a:solidFill>
              <a:srgbClr val="AEFEFF"/>
            </a:solidFill>
            <a:prstDash val="solid"/>
            <a:headEnd type="none" w="sm" len="sm"/>
            <a:tailEnd type="oval" w="lg" len="lg"/>
          </a:ln>
        </p:spPr>
        <p:txBody>
          <a:bodyPr/>
          <a:lstStyle/>
          <a:p>
            <a:endParaRPr lang="es-MX"/>
          </a:p>
        </p:txBody>
      </p:sp>
      <p:sp>
        <p:nvSpPr>
          <p:cNvPr id="10" name="Freeform 10"/>
          <p:cNvSpPr/>
          <p:nvPr/>
        </p:nvSpPr>
        <p:spPr>
          <a:xfrm>
            <a:off x="2934159" y="1210315"/>
            <a:ext cx="960805" cy="1091824"/>
          </a:xfrm>
          <a:custGeom>
            <a:avLst/>
            <a:gdLst/>
            <a:ahLst/>
            <a:cxnLst/>
            <a:rect l="l" t="t" r="r" b="b"/>
            <a:pathLst>
              <a:path w="960805" h="1091824">
                <a:moveTo>
                  <a:pt x="0" y="0"/>
                </a:moveTo>
                <a:lnTo>
                  <a:pt x="960806" y="0"/>
                </a:lnTo>
                <a:lnTo>
                  <a:pt x="960806" y="1091824"/>
                </a:lnTo>
                <a:lnTo>
                  <a:pt x="0" y="109182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1" name="Freeform 11"/>
          <p:cNvSpPr/>
          <p:nvPr/>
        </p:nvSpPr>
        <p:spPr>
          <a:xfrm>
            <a:off x="2982698" y="3920932"/>
            <a:ext cx="863728" cy="1132758"/>
          </a:xfrm>
          <a:custGeom>
            <a:avLst/>
            <a:gdLst/>
            <a:ahLst/>
            <a:cxnLst/>
            <a:rect l="l" t="t" r="r" b="b"/>
            <a:pathLst>
              <a:path w="863728" h="1132758">
                <a:moveTo>
                  <a:pt x="0" y="0"/>
                </a:moveTo>
                <a:lnTo>
                  <a:pt x="863728" y="0"/>
                </a:lnTo>
                <a:lnTo>
                  <a:pt x="863728" y="1132758"/>
                </a:lnTo>
                <a:lnTo>
                  <a:pt x="0" y="113275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2" name="TextBox 12"/>
          <p:cNvSpPr txBox="1"/>
          <p:nvPr/>
        </p:nvSpPr>
        <p:spPr>
          <a:xfrm>
            <a:off x="7099335" y="4156435"/>
            <a:ext cx="7903982" cy="897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09"/>
              </a:lnSpc>
            </a:pPr>
            <a:r>
              <a:rPr lang="en-US" sz="3000">
                <a:solidFill>
                  <a:srgbClr val="FFFFFF"/>
                </a:solidFill>
                <a:latin typeface="Roboto Condensed"/>
              </a:rPr>
              <a:t>Protocolo multijugador y opciones de red para simulación cooperativa.</a:t>
            </a:r>
          </a:p>
        </p:txBody>
      </p:sp>
      <p:sp>
        <p:nvSpPr>
          <p:cNvPr id="13" name="Freeform 13"/>
          <p:cNvSpPr/>
          <p:nvPr/>
        </p:nvSpPr>
        <p:spPr>
          <a:xfrm rot="-10800000">
            <a:off x="-1050073" y="5413689"/>
            <a:ext cx="7246559" cy="4873311"/>
          </a:xfrm>
          <a:custGeom>
            <a:avLst/>
            <a:gdLst/>
            <a:ahLst/>
            <a:cxnLst/>
            <a:rect l="l" t="t" r="r" b="b"/>
            <a:pathLst>
              <a:path w="7246559" h="4873311">
                <a:moveTo>
                  <a:pt x="0" y="0"/>
                </a:moveTo>
                <a:lnTo>
                  <a:pt x="7246559" y="0"/>
                </a:lnTo>
                <a:lnTo>
                  <a:pt x="7246559" y="4873311"/>
                </a:lnTo>
                <a:lnTo>
                  <a:pt x="0" y="487331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4" name="Freeform 14"/>
          <p:cNvSpPr/>
          <p:nvPr/>
        </p:nvSpPr>
        <p:spPr>
          <a:xfrm rot="5400000" flipH="1" flipV="1">
            <a:off x="7173364" y="6939913"/>
            <a:ext cx="3966918" cy="2727256"/>
          </a:xfrm>
          <a:custGeom>
            <a:avLst/>
            <a:gdLst/>
            <a:ahLst/>
            <a:cxnLst/>
            <a:rect l="l" t="t" r="r" b="b"/>
            <a:pathLst>
              <a:path w="3966918" h="2727256">
                <a:moveTo>
                  <a:pt x="3966919" y="2727256"/>
                </a:moveTo>
                <a:lnTo>
                  <a:pt x="0" y="2727256"/>
                </a:lnTo>
                <a:lnTo>
                  <a:pt x="0" y="0"/>
                </a:lnTo>
                <a:lnTo>
                  <a:pt x="3966919" y="0"/>
                </a:lnTo>
                <a:lnTo>
                  <a:pt x="3966919" y="2727256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5" name="Freeform 15"/>
          <p:cNvSpPr/>
          <p:nvPr/>
        </p:nvSpPr>
        <p:spPr>
          <a:xfrm rot="5400000" flipH="1" flipV="1">
            <a:off x="10054004" y="5629463"/>
            <a:ext cx="5520044" cy="3795030"/>
          </a:xfrm>
          <a:custGeom>
            <a:avLst/>
            <a:gdLst/>
            <a:ahLst/>
            <a:cxnLst/>
            <a:rect l="l" t="t" r="r" b="b"/>
            <a:pathLst>
              <a:path w="5520044" h="3795030">
                <a:moveTo>
                  <a:pt x="5520044" y="3795030"/>
                </a:moveTo>
                <a:lnTo>
                  <a:pt x="0" y="3795030"/>
                </a:lnTo>
                <a:lnTo>
                  <a:pt x="0" y="0"/>
                </a:lnTo>
                <a:lnTo>
                  <a:pt x="5520044" y="0"/>
                </a:lnTo>
                <a:lnTo>
                  <a:pt x="5520044" y="379503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6" name="Freeform 16"/>
          <p:cNvSpPr/>
          <p:nvPr/>
        </p:nvSpPr>
        <p:spPr>
          <a:xfrm>
            <a:off x="491288" y="6741687"/>
            <a:ext cx="5216868" cy="2938836"/>
          </a:xfrm>
          <a:custGeom>
            <a:avLst/>
            <a:gdLst/>
            <a:ahLst/>
            <a:cxnLst/>
            <a:rect l="l" t="t" r="r" b="b"/>
            <a:pathLst>
              <a:path w="5216868" h="2938836">
                <a:moveTo>
                  <a:pt x="0" y="0"/>
                </a:moveTo>
                <a:lnTo>
                  <a:pt x="5216868" y="0"/>
                </a:lnTo>
                <a:lnTo>
                  <a:pt x="5216868" y="2938835"/>
                </a:lnTo>
                <a:lnTo>
                  <a:pt x="0" y="2938835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7" name="TextBox 17"/>
          <p:cNvSpPr txBox="1"/>
          <p:nvPr/>
        </p:nvSpPr>
        <p:spPr>
          <a:xfrm>
            <a:off x="7099335" y="1404884"/>
            <a:ext cx="7903982" cy="897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09"/>
              </a:lnSpc>
            </a:pPr>
            <a:r>
              <a:rPr lang="en-US" sz="3000">
                <a:solidFill>
                  <a:srgbClr val="FFFFFF"/>
                </a:solidFill>
                <a:latin typeface="Roboto Condensed"/>
              </a:rPr>
              <a:t>Comunicación con otras instancias de FlightGear y software externo.</a:t>
            </a:r>
          </a:p>
        </p:txBody>
      </p:sp>
      <p:sp>
        <p:nvSpPr>
          <p:cNvPr id="18" name="TextBox 18"/>
          <p:cNvSpPr txBox="1"/>
          <p:nvPr/>
        </p:nvSpPr>
        <p:spPr>
          <a:xfrm rot="5400000">
            <a:off x="13036920" y="4410158"/>
            <a:ext cx="8136826" cy="19008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87"/>
              </a:lnSpc>
            </a:pPr>
            <a:r>
              <a:rPr lang="en-US" sz="6399">
                <a:solidFill>
                  <a:srgbClr val="FFFFFF"/>
                </a:solidFill>
                <a:latin typeface="Roboto Condensed Bold"/>
              </a:rPr>
              <a:t>Opciones de Red y Comunicación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62522" y="3198532"/>
            <a:ext cx="4992607" cy="1678764"/>
          </a:xfrm>
          <a:custGeom>
            <a:avLst/>
            <a:gdLst/>
            <a:ahLst/>
            <a:cxnLst/>
            <a:rect l="l" t="t" r="r" b="b"/>
            <a:pathLst>
              <a:path w="4992607" h="1678764">
                <a:moveTo>
                  <a:pt x="0" y="0"/>
                </a:moveTo>
                <a:lnTo>
                  <a:pt x="4992606" y="0"/>
                </a:lnTo>
                <a:lnTo>
                  <a:pt x="4992606" y="1678764"/>
                </a:lnTo>
                <a:lnTo>
                  <a:pt x="0" y="16787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grpSp>
        <p:nvGrpSpPr>
          <p:cNvPr id="3" name="Group 3"/>
          <p:cNvGrpSpPr/>
          <p:nvPr/>
        </p:nvGrpSpPr>
        <p:grpSpPr>
          <a:xfrm>
            <a:off x="15725500" y="-1396380"/>
            <a:ext cx="7703650" cy="13620139"/>
            <a:chOff x="0" y="0"/>
            <a:chExt cx="2028945" cy="358719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028945" cy="3587197"/>
            </a:xfrm>
            <a:custGeom>
              <a:avLst/>
              <a:gdLst/>
              <a:ahLst/>
              <a:cxnLst/>
              <a:rect l="l" t="t" r="r" b="b"/>
              <a:pathLst>
                <a:path w="2028945" h="3587197">
                  <a:moveTo>
                    <a:pt x="0" y="0"/>
                  </a:moveTo>
                  <a:lnTo>
                    <a:pt x="2028945" y="0"/>
                  </a:lnTo>
                  <a:lnTo>
                    <a:pt x="2028945" y="3587197"/>
                  </a:lnTo>
                  <a:lnTo>
                    <a:pt x="0" y="3587197"/>
                  </a:lnTo>
                  <a:close/>
                </a:path>
              </a:pathLst>
            </a:custGeom>
            <a:solidFill>
              <a:srgbClr val="35858B"/>
            </a:solidFill>
          </p:spPr>
          <p:txBody>
            <a:bodyPr/>
            <a:lstStyle/>
            <a:p>
              <a:endParaRPr lang="es-MX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AutoShape 6"/>
          <p:cNvSpPr/>
          <p:nvPr/>
        </p:nvSpPr>
        <p:spPr>
          <a:xfrm>
            <a:off x="5755128" y="4159896"/>
            <a:ext cx="1179099" cy="0"/>
          </a:xfrm>
          <a:prstGeom prst="line">
            <a:avLst/>
          </a:prstGeom>
          <a:ln w="66675" cap="flat">
            <a:solidFill>
              <a:srgbClr val="AEFEFF"/>
            </a:solidFill>
            <a:prstDash val="solid"/>
            <a:headEnd type="none" w="sm" len="sm"/>
            <a:tailEnd type="oval" w="lg" len="lg"/>
          </a:ln>
        </p:spPr>
        <p:txBody>
          <a:bodyPr/>
          <a:lstStyle/>
          <a:p>
            <a:endParaRPr lang="es-MX"/>
          </a:p>
        </p:txBody>
      </p:sp>
      <p:sp>
        <p:nvSpPr>
          <p:cNvPr id="7" name="Freeform 7"/>
          <p:cNvSpPr/>
          <p:nvPr/>
        </p:nvSpPr>
        <p:spPr>
          <a:xfrm rot="-5400000">
            <a:off x="10542254" y="5013876"/>
            <a:ext cx="10445574" cy="417823"/>
          </a:xfrm>
          <a:custGeom>
            <a:avLst/>
            <a:gdLst/>
            <a:ahLst/>
            <a:cxnLst/>
            <a:rect l="l" t="t" r="r" b="b"/>
            <a:pathLst>
              <a:path w="10445574" h="417823">
                <a:moveTo>
                  <a:pt x="0" y="0"/>
                </a:moveTo>
                <a:lnTo>
                  <a:pt x="10445574" y="0"/>
                </a:lnTo>
                <a:lnTo>
                  <a:pt x="10445574" y="417822"/>
                </a:lnTo>
                <a:lnTo>
                  <a:pt x="0" y="41782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8" name="Freeform 8"/>
          <p:cNvSpPr/>
          <p:nvPr/>
        </p:nvSpPr>
        <p:spPr>
          <a:xfrm>
            <a:off x="762522" y="5950082"/>
            <a:ext cx="4992607" cy="1678764"/>
          </a:xfrm>
          <a:custGeom>
            <a:avLst/>
            <a:gdLst/>
            <a:ahLst/>
            <a:cxnLst/>
            <a:rect l="l" t="t" r="r" b="b"/>
            <a:pathLst>
              <a:path w="4992607" h="1678764">
                <a:moveTo>
                  <a:pt x="0" y="0"/>
                </a:moveTo>
                <a:lnTo>
                  <a:pt x="4992606" y="0"/>
                </a:lnTo>
                <a:lnTo>
                  <a:pt x="4992606" y="1678764"/>
                </a:lnTo>
                <a:lnTo>
                  <a:pt x="0" y="16787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9" name="AutoShape 9"/>
          <p:cNvSpPr/>
          <p:nvPr/>
        </p:nvSpPr>
        <p:spPr>
          <a:xfrm>
            <a:off x="5755128" y="6911447"/>
            <a:ext cx="1179099" cy="0"/>
          </a:xfrm>
          <a:prstGeom prst="line">
            <a:avLst/>
          </a:prstGeom>
          <a:ln w="66675" cap="flat">
            <a:solidFill>
              <a:srgbClr val="AEFEFF"/>
            </a:solidFill>
            <a:prstDash val="solid"/>
            <a:headEnd type="none" w="sm" len="sm"/>
            <a:tailEnd type="oval" w="lg" len="lg"/>
          </a:ln>
        </p:spPr>
        <p:txBody>
          <a:bodyPr/>
          <a:lstStyle/>
          <a:p>
            <a:endParaRPr lang="es-MX"/>
          </a:p>
        </p:txBody>
      </p:sp>
      <p:sp>
        <p:nvSpPr>
          <p:cNvPr id="10" name="Freeform 10"/>
          <p:cNvSpPr/>
          <p:nvPr/>
        </p:nvSpPr>
        <p:spPr>
          <a:xfrm>
            <a:off x="2760185" y="6340689"/>
            <a:ext cx="1300798" cy="897551"/>
          </a:xfrm>
          <a:custGeom>
            <a:avLst/>
            <a:gdLst/>
            <a:ahLst/>
            <a:cxnLst/>
            <a:rect l="l" t="t" r="r" b="b"/>
            <a:pathLst>
              <a:path w="1300798" h="897551">
                <a:moveTo>
                  <a:pt x="0" y="0"/>
                </a:moveTo>
                <a:lnTo>
                  <a:pt x="1300798" y="0"/>
                </a:lnTo>
                <a:lnTo>
                  <a:pt x="1300798" y="897551"/>
                </a:lnTo>
                <a:lnTo>
                  <a:pt x="0" y="89755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1" name="Freeform 11"/>
          <p:cNvSpPr/>
          <p:nvPr/>
        </p:nvSpPr>
        <p:spPr>
          <a:xfrm>
            <a:off x="2299790" y="3657512"/>
            <a:ext cx="920790" cy="760803"/>
          </a:xfrm>
          <a:custGeom>
            <a:avLst/>
            <a:gdLst/>
            <a:ahLst/>
            <a:cxnLst/>
            <a:rect l="l" t="t" r="r" b="b"/>
            <a:pathLst>
              <a:path w="920790" h="760803">
                <a:moveTo>
                  <a:pt x="0" y="0"/>
                </a:moveTo>
                <a:lnTo>
                  <a:pt x="920790" y="0"/>
                </a:lnTo>
                <a:lnTo>
                  <a:pt x="920790" y="760803"/>
                </a:lnTo>
                <a:lnTo>
                  <a:pt x="0" y="76080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2" name="TextBox 12"/>
          <p:cNvSpPr txBox="1"/>
          <p:nvPr/>
        </p:nvSpPr>
        <p:spPr>
          <a:xfrm>
            <a:off x="7146307" y="3673169"/>
            <a:ext cx="7903982" cy="897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09"/>
              </a:lnSpc>
            </a:pPr>
            <a:r>
              <a:rPr lang="en-US" sz="3000">
                <a:solidFill>
                  <a:srgbClr val="FFFFFF"/>
                </a:solidFill>
                <a:latin typeface="Roboto Condensed"/>
              </a:rPr>
              <a:t>Soporte para controlar y visualizar en múltiples pantallas desde una única instancia.</a:t>
            </a:r>
          </a:p>
        </p:txBody>
      </p:sp>
      <p:sp>
        <p:nvSpPr>
          <p:cNvPr id="13" name="TextBox 13"/>
          <p:cNvSpPr txBox="1"/>
          <p:nvPr/>
        </p:nvSpPr>
        <p:spPr>
          <a:xfrm rot="5400000">
            <a:off x="12991708" y="4743870"/>
            <a:ext cx="8136826" cy="9578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87"/>
              </a:lnSpc>
            </a:pPr>
            <a:r>
              <a:rPr lang="en-US" sz="6399">
                <a:solidFill>
                  <a:srgbClr val="FFFFFF"/>
                </a:solidFill>
                <a:latin typeface="Roboto Condensed Bold"/>
              </a:rPr>
              <a:t>Múltiples Pantallas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146307" y="6424719"/>
            <a:ext cx="7903982" cy="897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09"/>
              </a:lnSpc>
            </a:pPr>
            <a:r>
              <a:rPr lang="en-US" sz="3000">
                <a:solidFill>
                  <a:srgbClr val="FFFFFF"/>
                </a:solidFill>
                <a:latin typeface="Roboto Condensed"/>
              </a:rPr>
              <a:t>Integración con dispositivos y protocolos para configuraciones de pantalla múltiple.</a:t>
            </a:r>
          </a:p>
        </p:txBody>
      </p:sp>
      <p:sp>
        <p:nvSpPr>
          <p:cNvPr id="15" name="Freeform 15"/>
          <p:cNvSpPr/>
          <p:nvPr/>
        </p:nvSpPr>
        <p:spPr>
          <a:xfrm>
            <a:off x="3220580" y="3657512"/>
            <a:ext cx="920790" cy="760803"/>
          </a:xfrm>
          <a:custGeom>
            <a:avLst/>
            <a:gdLst/>
            <a:ahLst/>
            <a:cxnLst/>
            <a:rect l="l" t="t" r="r" b="b"/>
            <a:pathLst>
              <a:path w="920790" h="760803">
                <a:moveTo>
                  <a:pt x="0" y="0"/>
                </a:moveTo>
                <a:lnTo>
                  <a:pt x="920791" y="0"/>
                </a:lnTo>
                <a:lnTo>
                  <a:pt x="920791" y="760803"/>
                </a:lnTo>
                <a:lnTo>
                  <a:pt x="0" y="76080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6" name="Freeform 16"/>
          <p:cNvSpPr/>
          <p:nvPr/>
        </p:nvSpPr>
        <p:spPr>
          <a:xfrm>
            <a:off x="4141371" y="3657512"/>
            <a:ext cx="920790" cy="760803"/>
          </a:xfrm>
          <a:custGeom>
            <a:avLst/>
            <a:gdLst/>
            <a:ahLst/>
            <a:cxnLst/>
            <a:rect l="l" t="t" r="r" b="b"/>
            <a:pathLst>
              <a:path w="920790" h="760803">
                <a:moveTo>
                  <a:pt x="0" y="0"/>
                </a:moveTo>
                <a:lnTo>
                  <a:pt x="920790" y="0"/>
                </a:lnTo>
                <a:lnTo>
                  <a:pt x="920790" y="760803"/>
                </a:lnTo>
                <a:lnTo>
                  <a:pt x="0" y="76080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856812" y="2406916"/>
            <a:ext cx="6574376" cy="5473168"/>
          </a:xfrm>
          <a:custGeom>
            <a:avLst/>
            <a:gdLst/>
            <a:ahLst/>
            <a:cxnLst/>
            <a:rect l="l" t="t" r="r" b="b"/>
            <a:pathLst>
              <a:path w="6574376" h="5473168">
                <a:moveTo>
                  <a:pt x="0" y="0"/>
                </a:moveTo>
                <a:lnTo>
                  <a:pt x="6574376" y="0"/>
                </a:lnTo>
                <a:lnTo>
                  <a:pt x="6574376" y="5473168"/>
                </a:lnTo>
                <a:lnTo>
                  <a:pt x="0" y="54731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3" name="TextBox 3"/>
          <p:cNvSpPr txBox="1"/>
          <p:nvPr/>
        </p:nvSpPr>
        <p:spPr>
          <a:xfrm>
            <a:off x="6375622" y="4197858"/>
            <a:ext cx="5536757" cy="19008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87"/>
              </a:lnSpc>
            </a:pPr>
            <a:r>
              <a:rPr lang="en-US" sz="6399">
                <a:solidFill>
                  <a:srgbClr val="3DEDE8"/>
                </a:solidFill>
                <a:latin typeface="Roboto Condensed Bold"/>
              </a:rPr>
              <a:t>Componentes o módulos</a:t>
            </a:r>
          </a:p>
        </p:txBody>
      </p:sp>
      <p:sp>
        <p:nvSpPr>
          <p:cNvPr id="4" name="Freeform 4"/>
          <p:cNvSpPr/>
          <p:nvPr/>
        </p:nvSpPr>
        <p:spPr>
          <a:xfrm rot="-10800000" flipV="1">
            <a:off x="-76913" y="0"/>
            <a:ext cx="5933725" cy="924672"/>
          </a:xfrm>
          <a:custGeom>
            <a:avLst/>
            <a:gdLst/>
            <a:ahLst/>
            <a:cxnLst/>
            <a:rect l="l" t="t" r="r" b="b"/>
            <a:pathLst>
              <a:path w="5933725" h="924672">
                <a:moveTo>
                  <a:pt x="0" y="924672"/>
                </a:moveTo>
                <a:lnTo>
                  <a:pt x="5933725" y="924672"/>
                </a:lnTo>
                <a:lnTo>
                  <a:pt x="5933725" y="0"/>
                </a:lnTo>
                <a:lnTo>
                  <a:pt x="0" y="0"/>
                </a:lnTo>
                <a:lnTo>
                  <a:pt x="0" y="924672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5" name="Freeform 5"/>
          <p:cNvSpPr/>
          <p:nvPr/>
        </p:nvSpPr>
        <p:spPr>
          <a:xfrm rot="-10800000">
            <a:off x="13058232" y="-230318"/>
            <a:ext cx="5229768" cy="3595466"/>
          </a:xfrm>
          <a:custGeom>
            <a:avLst/>
            <a:gdLst/>
            <a:ahLst/>
            <a:cxnLst/>
            <a:rect l="l" t="t" r="r" b="b"/>
            <a:pathLst>
              <a:path w="5229768" h="3595466">
                <a:moveTo>
                  <a:pt x="0" y="0"/>
                </a:moveTo>
                <a:lnTo>
                  <a:pt x="5229768" y="0"/>
                </a:lnTo>
                <a:lnTo>
                  <a:pt x="5229768" y="3595465"/>
                </a:lnTo>
                <a:lnTo>
                  <a:pt x="0" y="359546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6" name="Freeform 6"/>
          <p:cNvSpPr/>
          <p:nvPr/>
        </p:nvSpPr>
        <p:spPr>
          <a:xfrm rot="-10800000" flipH="1" flipV="1">
            <a:off x="-367859" y="7276516"/>
            <a:ext cx="5680045" cy="3905031"/>
          </a:xfrm>
          <a:custGeom>
            <a:avLst/>
            <a:gdLst/>
            <a:ahLst/>
            <a:cxnLst/>
            <a:rect l="l" t="t" r="r" b="b"/>
            <a:pathLst>
              <a:path w="5680045" h="3905031">
                <a:moveTo>
                  <a:pt x="5680045" y="3905031"/>
                </a:moveTo>
                <a:lnTo>
                  <a:pt x="0" y="3905031"/>
                </a:lnTo>
                <a:lnTo>
                  <a:pt x="0" y="0"/>
                </a:lnTo>
                <a:lnTo>
                  <a:pt x="5680045" y="0"/>
                </a:lnTo>
                <a:lnTo>
                  <a:pt x="5680045" y="3905031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7" name="Freeform 7"/>
          <p:cNvSpPr/>
          <p:nvPr/>
        </p:nvSpPr>
        <p:spPr>
          <a:xfrm rot="5400000" flipH="1" flipV="1">
            <a:off x="13432950" y="5629463"/>
            <a:ext cx="5520044" cy="3795030"/>
          </a:xfrm>
          <a:custGeom>
            <a:avLst/>
            <a:gdLst/>
            <a:ahLst/>
            <a:cxnLst/>
            <a:rect l="l" t="t" r="r" b="b"/>
            <a:pathLst>
              <a:path w="5520044" h="3795030">
                <a:moveTo>
                  <a:pt x="5520044" y="3795030"/>
                </a:moveTo>
                <a:lnTo>
                  <a:pt x="0" y="3795030"/>
                </a:lnTo>
                <a:lnTo>
                  <a:pt x="0" y="0"/>
                </a:lnTo>
                <a:lnTo>
                  <a:pt x="5520044" y="0"/>
                </a:lnTo>
                <a:lnTo>
                  <a:pt x="5520044" y="379503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15549" y="930247"/>
            <a:ext cx="4992607" cy="1678764"/>
          </a:xfrm>
          <a:custGeom>
            <a:avLst/>
            <a:gdLst/>
            <a:ahLst/>
            <a:cxnLst/>
            <a:rect l="l" t="t" r="r" b="b"/>
            <a:pathLst>
              <a:path w="4992607" h="1678764">
                <a:moveTo>
                  <a:pt x="0" y="0"/>
                </a:moveTo>
                <a:lnTo>
                  <a:pt x="4992607" y="0"/>
                </a:lnTo>
                <a:lnTo>
                  <a:pt x="4992607" y="1678764"/>
                </a:lnTo>
                <a:lnTo>
                  <a:pt x="0" y="16787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grpSp>
        <p:nvGrpSpPr>
          <p:cNvPr id="3" name="Group 3"/>
          <p:cNvGrpSpPr/>
          <p:nvPr/>
        </p:nvGrpSpPr>
        <p:grpSpPr>
          <a:xfrm>
            <a:off x="15725500" y="-1396380"/>
            <a:ext cx="7703650" cy="13620139"/>
            <a:chOff x="0" y="0"/>
            <a:chExt cx="2028945" cy="358719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028945" cy="3587197"/>
            </a:xfrm>
            <a:custGeom>
              <a:avLst/>
              <a:gdLst/>
              <a:ahLst/>
              <a:cxnLst/>
              <a:rect l="l" t="t" r="r" b="b"/>
              <a:pathLst>
                <a:path w="2028945" h="3587197">
                  <a:moveTo>
                    <a:pt x="0" y="0"/>
                  </a:moveTo>
                  <a:lnTo>
                    <a:pt x="2028945" y="0"/>
                  </a:lnTo>
                  <a:lnTo>
                    <a:pt x="2028945" y="3587197"/>
                  </a:lnTo>
                  <a:lnTo>
                    <a:pt x="0" y="3587197"/>
                  </a:lnTo>
                  <a:close/>
                </a:path>
              </a:pathLst>
            </a:custGeom>
            <a:solidFill>
              <a:srgbClr val="35858B"/>
            </a:solidFill>
          </p:spPr>
          <p:txBody>
            <a:bodyPr/>
            <a:lstStyle/>
            <a:p>
              <a:endParaRPr lang="es-MX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AutoShape 6"/>
          <p:cNvSpPr/>
          <p:nvPr/>
        </p:nvSpPr>
        <p:spPr>
          <a:xfrm>
            <a:off x="5708156" y="1891612"/>
            <a:ext cx="1179099" cy="0"/>
          </a:xfrm>
          <a:prstGeom prst="line">
            <a:avLst/>
          </a:prstGeom>
          <a:ln w="66675" cap="flat">
            <a:solidFill>
              <a:srgbClr val="AEFEFF"/>
            </a:solidFill>
            <a:prstDash val="solid"/>
            <a:headEnd type="none" w="sm" len="sm"/>
            <a:tailEnd type="oval" w="lg" len="lg"/>
          </a:ln>
        </p:spPr>
        <p:txBody>
          <a:bodyPr/>
          <a:lstStyle/>
          <a:p>
            <a:endParaRPr lang="es-MX"/>
          </a:p>
        </p:txBody>
      </p:sp>
      <p:sp>
        <p:nvSpPr>
          <p:cNvPr id="7" name="Freeform 7"/>
          <p:cNvSpPr/>
          <p:nvPr/>
        </p:nvSpPr>
        <p:spPr>
          <a:xfrm rot="-5400000">
            <a:off x="10542254" y="5013876"/>
            <a:ext cx="10445574" cy="417823"/>
          </a:xfrm>
          <a:custGeom>
            <a:avLst/>
            <a:gdLst/>
            <a:ahLst/>
            <a:cxnLst/>
            <a:rect l="l" t="t" r="r" b="b"/>
            <a:pathLst>
              <a:path w="10445574" h="417823">
                <a:moveTo>
                  <a:pt x="0" y="0"/>
                </a:moveTo>
                <a:lnTo>
                  <a:pt x="10445574" y="0"/>
                </a:lnTo>
                <a:lnTo>
                  <a:pt x="10445574" y="417822"/>
                </a:lnTo>
                <a:lnTo>
                  <a:pt x="0" y="41782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8" name="Freeform 8"/>
          <p:cNvSpPr/>
          <p:nvPr/>
        </p:nvSpPr>
        <p:spPr>
          <a:xfrm>
            <a:off x="715549" y="3681798"/>
            <a:ext cx="4992607" cy="1678764"/>
          </a:xfrm>
          <a:custGeom>
            <a:avLst/>
            <a:gdLst/>
            <a:ahLst/>
            <a:cxnLst/>
            <a:rect l="l" t="t" r="r" b="b"/>
            <a:pathLst>
              <a:path w="4992607" h="1678764">
                <a:moveTo>
                  <a:pt x="0" y="0"/>
                </a:moveTo>
                <a:lnTo>
                  <a:pt x="4992607" y="0"/>
                </a:lnTo>
                <a:lnTo>
                  <a:pt x="4992607" y="1678764"/>
                </a:lnTo>
                <a:lnTo>
                  <a:pt x="0" y="16787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9" name="AutoShape 9"/>
          <p:cNvSpPr/>
          <p:nvPr/>
        </p:nvSpPr>
        <p:spPr>
          <a:xfrm>
            <a:off x="5708156" y="4643162"/>
            <a:ext cx="1179099" cy="0"/>
          </a:xfrm>
          <a:prstGeom prst="line">
            <a:avLst/>
          </a:prstGeom>
          <a:ln w="66675" cap="flat">
            <a:solidFill>
              <a:srgbClr val="AEFEFF"/>
            </a:solidFill>
            <a:prstDash val="solid"/>
            <a:headEnd type="none" w="sm" len="sm"/>
            <a:tailEnd type="oval" w="lg" len="lg"/>
          </a:ln>
        </p:spPr>
        <p:txBody>
          <a:bodyPr/>
          <a:lstStyle/>
          <a:p>
            <a:endParaRPr lang="es-MX"/>
          </a:p>
        </p:txBody>
      </p:sp>
      <p:sp>
        <p:nvSpPr>
          <p:cNvPr id="10" name="Freeform 10"/>
          <p:cNvSpPr/>
          <p:nvPr/>
        </p:nvSpPr>
        <p:spPr>
          <a:xfrm rot="-10800000">
            <a:off x="-1050073" y="5413689"/>
            <a:ext cx="7246559" cy="4873311"/>
          </a:xfrm>
          <a:custGeom>
            <a:avLst/>
            <a:gdLst/>
            <a:ahLst/>
            <a:cxnLst/>
            <a:rect l="l" t="t" r="r" b="b"/>
            <a:pathLst>
              <a:path w="7246559" h="4873311">
                <a:moveTo>
                  <a:pt x="0" y="0"/>
                </a:moveTo>
                <a:lnTo>
                  <a:pt x="7246559" y="0"/>
                </a:lnTo>
                <a:lnTo>
                  <a:pt x="7246559" y="4873311"/>
                </a:lnTo>
                <a:lnTo>
                  <a:pt x="0" y="487331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1" name="Freeform 11"/>
          <p:cNvSpPr/>
          <p:nvPr/>
        </p:nvSpPr>
        <p:spPr>
          <a:xfrm rot="5400000" flipH="1" flipV="1">
            <a:off x="7173364" y="6939913"/>
            <a:ext cx="3966918" cy="2727256"/>
          </a:xfrm>
          <a:custGeom>
            <a:avLst/>
            <a:gdLst/>
            <a:ahLst/>
            <a:cxnLst/>
            <a:rect l="l" t="t" r="r" b="b"/>
            <a:pathLst>
              <a:path w="3966918" h="2727256">
                <a:moveTo>
                  <a:pt x="3966919" y="2727256"/>
                </a:moveTo>
                <a:lnTo>
                  <a:pt x="0" y="2727256"/>
                </a:lnTo>
                <a:lnTo>
                  <a:pt x="0" y="0"/>
                </a:lnTo>
                <a:lnTo>
                  <a:pt x="3966919" y="0"/>
                </a:lnTo>
                <a:lnTo>
                  <a:pt x="3966919" y="2727256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2" name="Freeform 12"/>
          <p:cNvSpPr/>
          <p:nvPr/>
        </p:nvSpPr>
        <p:spPr>
          <a:xfrm rot="5400000" flipH="1" flipV="1">
            <a:off x="10146755" y="6130318"/>
            <a:ext cx="4926438" cy="3386926"/>
          </a:xfrm>
          <a:custGeom>
            <a:avLst/>
            <a:gdLst/>
            <a:ahLst/>
            <a:cxnLst/>
            <a:rect l="l" t="t" r="r" b="b"/>
            <a:pathLst>
              <a:path w="4926438" h="3386926">
                <a:moveTo>
                  <a:pt x="4926438" y="3386926"/>
                </a:moveTo>
                <a:lnTo>
                  <a:pt x="0" y="3386926"/>
                </a:lnTo>
                <a:lnTo>
                  <a:pt x="0" y="0"/>
                </a:lnTo>
                <a:lnTo>
                  <a:pt x="4926438" y="0"/>
                </a:lnTo>
                <a:lnTo>
                  <a:pt x="4926438" y="3386926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3" name="Freeform 13"/>
          <p:cNvSpPr/>
          <p:nvPr/>
        </p:nvSpPr>
        <p:spPr>
          <a:xfrm>
            <a:off x="2787313" y="1136044"/>
            <a:ext cx="1254499" cy="1267170"/>
          </a:xfrm>
          <a:custGeom>
            <a:avLst/>
            <a:gdLst/>
            <a:ahLst/>
            <a:cxnLst/>
            <a:rect l="l" t="t" r="r" b="b"/>
            <a:pathLst>
              <a:path w="1254499" h="1267170">
                <a:moveTo>
                  <a:pt x="0" y="0"/>
                </a:moveTo>
                <a:lnTo>
                  <a:pt x="1254498" y="0"/>
                </a:lnTo>
                <a:lnTo>
                  <a:pt x="1254498" y="1267170"/>
                </a:lnTo>
                <a:lnTo>
                  <a:pt x="0" y="126717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4" name="Freeform 14"/>
          <p:cNvSpPr/>
          <p:nvPr/>
        </p:nvSpPr>
        <p:spPr>
          <a:xfrm>
            <a:off x="2787313" y="3876330"/>
            <a:ext cx="1254499" cy="1267170"/>
          </a:xfrm>
          <a:custGeom>
            <a:avLst/>
            <a:gdLst/>
            <a:ahLst/>
            <a:cxnLst/>
            <a:rect l="l" t="t" r="r" b="b"/>
            <a:pathLst>
              <a:path w="1254499" h="1267170">
                <a:moveTo>
                  <a:pt x="0" y="0"/>
                </a:moveTo>
                <a:lnTo>
                  <a:pt x="1254498" y="0"/>
                </a:lnTo>
                <a:lnTo>
                  <a:pt x="1254498" y="1267170"/>
                </a:lnTo>
                <a:lnTo>
                  <a:pt x="0" y="126717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5" name="Freeform 15"/>
          <p:cNvSpPr/>
          <p:nvPr/>
        </p:nvSpPr>
        <p:spPr>
          <a:xfrm>
            <a:off x="715549" y="6894344"/>
            <a:ext cx="4701239" cy="2818393"/>
          </a:xfrm>
          <a:custGeom>
            <a:avLst/>
            <a:gdLst/>
            <a:ahLst/>
            <a:cxnLst/>
            <a:rect l="l" t="t" r="r" b="b"/>
            <a:pathLst>
              <a:path w="4701239" h="2818393">
                <a:moveTo>
                  <a:pt x="0" y="0"/>
                </a:moveTo>
                <a:lnTo>
                  <a:pt x="4701240" y="0"/>
                </a:lnTo>
                <a:lnTo>
                  <a:pt x="4701240" y="2818393"/>
                </a:lnTo>
                <a:lnTo>
                  <a:pt x="0" y="2818393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6" name="TextBox 16"/>
          <p:cNvSpPr txBox="1"/>
          <p:nvPr/>
        </p:nvSpPr>
        <p:spPr>
          <a:xfrm>
            <a:off x="7099335" y="4156435"/>
            <a:ext cx="7903982" cy="897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09"/>
              </a:lnSpc>
            </a:pPr>
            <a:r>
              <a:rPr lang="en-US" sz="3000">
                <a:solidFill>
                  <a:srgbClr val="FFFFFF"/>
                </a:solidFill>
                <a:latin typeface="Roboto Condensed"/>
              </a:rPr>
              <a:t>Controla la física de vuelo, la navegación, los gráficos y la interacción con el usuario.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099335" y="1404884"/>
            <a:ext cx="7903982" cy="897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09"/>
              </a:lnSpc>
            </a:pPr>
            <a:r>
              <a:rPr lang="en-US" sz="3000">
                <a:solidFill>
                  <a:srgbClr val="FFFFFF"/>
                </a:solidFill>
                <a:latin typeface="Roboto Condensed"/>
              </a:rPr>
              <a:t>Es el núcleo del simulador y contiene la lógica central de simulación.</a:t>
            </a:r>
          </a:p>
        </p:txBody>
      </p:sp>
      <p:sp>
        <p:nvSpPr>
          <p:cNvPr id="18" name="TextBox 18"/>
          <p:cNvSpPr txBox="1"/>
          <p:nvPr/>
        </p:nvSpPr>
        <p:spPr>
          <a:xfrm rot="5400000">
            <a:off x="13036920" y="4410158"/>
            <a:ext cx="8136826" cy="19008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87"/>
              </a:lnSpc>
            </a:pPr>
            <a:r>
              <a:rPr lang="en-US" sz="6399">
                <a:solidFill>
                  <a:srgbClr val="FFFFFF"/>
                </a:solidFill>
                <a:latin typeface="Roboto Condensed Bold"/>
              </a:rPr>
              <a:t>Simulador Principal (fgfs)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15549" y="930247"/>
            <a:ext cx="4992607" cy="1678764"/>
          </a:xfrm>
          <a:custGeom>
            <a:avLst/>
            <a:gdLst/>
            <a:ahLst/>
            <a:cxnLst/>
            <a:rect l="l" t="t" r="r" b="b"/>
            <a:pathLst>
              <a:path w="4992607" h="1678764">
                <a:moveTo>
                  <a:pt x="0" y="0"/>
                </a:moveTo>
                <a:lnTo>
                  <a:pt x="4992607" y="0"/>
                </a:lnTo>
                <a:lnTo>
                  <a:pt x="4992607" y="1678764"/>
                </a:lnTo>
                <a:lnTo>
                  <a:pt x="0" y="16787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grpSp>
        <p:nvGrpSpPr>
          <p:cNvPr id="3" name="Group 3"/>
          <p:cNvGrpSpPr/>
          <p:nvPr/>
        </p:nvGrpSpPr>
        <p:grpSpPr>
          <a:xfrm>
            <a:off x="15725500" y="-1396380"/>
            <a:ext cx="7703650" cy="13620139"/>
            <a:chOff x="0" y="0"/>
            <a:chExt cx="2028945" cy="358719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028945" cy="3587197"/>
            </a:xfrm>
            <a:custGeom>
              <a:avLst/>
              <a:gdLst/>
              <a:ahLst/>
              <a:cxnLst/>
              <a:rect l="l" t="t" r="r" b="b"/>
              <a:pathLst>
                <a:path w="2028945" h="3587197">
                  <a:moveTo>
                    <a:pt x="0" y="0"/>
                  </a:moveTo>
                  <a:lnTo>
                    <a:pt x="2028945" y="0"/>
                  </a:lnTo>
                  <a:lnTo>
                    <a:pt x="2028945" y="3587197"/>
                  </a:lnTo>
                  <a:lnTo>
                    <a:pt x="0" y="3587197"/>
                  </a:lnTo>
                  <a:close/>
                </a:path>
              </a:pathLst>
            </a:custGeom>
            <a:solidFill>
              <a:srgbClr val="35858B"/>
            </a:solidFill>
          </p:spPr>
          <p:txBody>
            <a:bodyPr/>
            <a:lstStyle/>
            <a:p>
              <a:endParaRPr lang="es-MX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AutoShape 6"/>
          <p:cNvSpPr/>
          <p:nvPr/>
        </p:nvSpPr>
        <p:spPr>
          <a:xfrm>
            <a:off x="5708156" y="1891612"/>
            <a:ext cx="1179099" cy="0"/>
          </a:xfrm>
          <a:prstGeom prst="line">
            <a:avLst/>
          </a:prstGeom>
          <a:ln w="66675" cap="flat">
            <a:solidFill>
              <a:srgbClr val="AEFEFF"/>
            </a:solidFill>
            <a:prstDash val="solid"/>
            <a:headEnd type="none" w="sm" len="sm"/>
            <a:tailEnd type="oval" w="lg" len="lg"/>
          </a:ln>
        </p:spPr>
        <p:txBody>
          <a:bodyPr/>
          <a:lstStyle/>
          <a:p>
            <a:endParaRPr lang="es-MX"/>
          </a:p>
        </p:txBody>
      </p:sp>
      <p:sp>
        <p:nvSpPr>
          <p:cNvPr id="7" name="Freeform 7"/>
          <p:cNvSpPr/>
          <p:nvPr/>
        </p:nvSpPr>
        <p:spPr>
          <a:xfrm rot="-5400000">
            <a:off x="10542254" y="5013876"/>
            <a:ext cx="10445574" cy="417823"/>
          </a:xfrm>
          <a:custGeom>
            <a:avLst/>
            <a:gdLst/>
            <a:ahLst/>
            <a:cxnLst/>
            <a:rect l="l" t="t" r="r" b="b"/>
            <a:pathLst>
              <a:path w="10445574" h="417823">
                <a:moveTo>
                  <a:pt x="0" y="0"/>
                </a:moveTo>
                <a:lnTo>
                  <a:pt x="10445574" y="0"/>
                </a:lnTo>
                <a:lnTo>
                  <a:pt x="10445574" y="417822"/>
                </a:lnTo>
                <a:lnTo>
                  <a:pt x="0" y="41782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8" name="Freeform 8"/>
          <p:cNvSpPr/>
          <p:nvPr/>
        </p:nvSpPr>
        <p:spPr>
          <a:xfrm>
            <a:off x="715549" y="3681798"/>
            <a:ext cx="4992607" cy="1678764"/>
          </a:xfrm>
          <a:custGeom>
            <a:avLst/>
            <a:gdLst/>
            <a:ahLst/>
            <a:cxnLst/>
            <a:rect l="l" t="t" r="r" b="b"/>
            <a:pathLst>
              <a:path w="4992607" h="1678764">
                <a:moveTo>
                  <a:pt x="0" y="0"/>
                </a:moveTo>
                <a:lnTo>
                  <a:pt x="4992607" y="0"/>
                </a:lnTo>
                <a:lnTo>
                  <a:pt x="4992607" y="1678764"/>
                </a:lnTo>
                <a:lnTo>
                  <a:pt x="0" y="16787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9" name="AutoShape 9"/>
          <p:cNvSpPr/>
          <p:nvPr/>
        </p:nvSpPr>
        <p:spPr>
          <a:xfrm>
            <a:off x="5708156" y="4643162"/>
            <a:ext cx="1179099" cy="0"/>
          </a:xfrm>
          <a:prstGeom prst="line">
            <a:avLst/>
          </a:prstGeom>
          <a:ln w="66675" cap="flat">
            <a:solidFill>
              <a:srgbClr val="AEFEFF"/>
            </a:solidFill>
            <a:prstDash val="solid"/>
            <a:headEnd type="none" w="sm" len="sm"/>
            <a:tailEnd type="oval" w="lg" len="lg"/>
          </a:ln>
        </p:spPr>
        <p:txBody>
          <a:bodyPr/>
          <a:lstStyle/>
          <a:p>
            <a:endParaRPr lang="es-MX"/>
          </a:p>
        </p:txBody>
      </p:sp>
      <p:sp>
        <p:nvSpPr>
          <p:cNvPr id="10" name="Freeform 10"/>
          <p:cNvSpPr/>
          <p:nvPr/>
        </p:nvSpPr>
        <p:spPr>
          <a:xfrm rot="-10800000">
            <a:off x="-1050073" y="5413689"/>
            <a:ext cx="7246559" cy="4873311"/>
          </a:xfrm>
          <a:custGeom>
            <a:avLst/>
            <a:gdLst/>
            <a:ahLst/>
            <a:cxnLst/>
            <a:rect l="l" t="t" r="r" b="b"/>
            <a:pathLst>
              <a:path w="7246559" h="4873311">
                <a:moveTo>
                  <a:pt x="0" y="0"/>
                </a:moveTo>
                <a:lnTo>
                  <a:pt x="7246559" y="0"/>
                </a:lnTo>
                <a:lnTo>
                  <a:pt x="7246559" y="4873311"/>
                </a:lnTo>
                <a:lnTo>
                  <a:pt x="0" y="487331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1" name="Freeform 11"/>
          <p:cNvSpPr/>
          <p:nvPr/>
        </p:nvSpPr>
        <p:spPr>
          <a:xfrm rot="5400000" flipH="1" flipV="1">
            <a:off x="7173364" y="6939913"/>
            <a:ext cx="3966918" cy="2727256"/>
          </a:xfrm>
          <a:custGeom>
            <a:avLst/>
            <a:gdLst/>
            <a:ahLst/>
            <a:cxnLst/>
            <a:rect l="l" t="t" r="r" b="b"/>
            <a:pathLst>
              <a:path w="3966918" h="2727256">
                <a:moveTo>
                  <a:pt x="3966919" y="2727256"/>
                </a:moveTo>
                <a:lnTo>
                  <a:pt x="0" y="2727256"/>
                </a:lnTo>
                <a:lnTo>
                  <a:pt x="0" y="0"/>
                </a:lnTo>
                <a:lnTo>
                  <a:pt x="3966919" y="0"/>
                </a:lnTo>
                <a:lnTo>
                  <a:pt x="3966919" y="2727256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2" name="Freeform 12"/>
          <p:cNvSpPr/>
          <p:nvPr/>
        </p:nvSpPr>
        <p:spPr>
          <a:xfrm rot="5400000" flipH="1" flipV="1">
            <a:off x="10146755" y="6130318"/>
            <a:ext cx="4926438" cy="3386926"/>
          </a:xfrm>
          <a:custGeom>
            <a:avLst/>
            <a:gdLst/>
            <a:ahLst/>
            <a:cxnLst/>
            <a:rect l="l" t="t" r="r" b="b"/>
            <a:pathLst>
              <a:path w="4926438" h="3386926">
                <a:moveTo>
                  <a:pt x="4926438" y="3386926"/>
                </a:moveTo>
                <a:lnTo>
                  <a:pt x="0" y="3386926"/>
                </a:lnTo>
                <a:lnTo>
                  <a:pt x="0" y="0"/>
                </a:lnTo>
                <a:lnTo>
                  <a:pt x="4926438" y="0"/>
                </a:lnTo>
                <a:lnTo>
                  <a:pt x="4926438" y="3386926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3" name="Freeform 13"/>
          <p:cNvSpPr/>
          <p:nvPr/>
        </p:nvSpPr>
        <p:spPr>
          <a:xfrm>
            <a:off x="2880342" y="4077315"/>
            <a:ext cx="1068440" cy="887730"/>
          </a:xfrm>
          <a:custGeom>
            <a:avLst/>
            <a:gdLst/>
            <a:ahLst/>
            <a:cxnLst/>
            <a:rect l="l" t="t" r="r" b="b"/>
            <a:pathLst>
              <a:path w="1068440" h="887730">
                <a:moveTo>
                  <a:pt x="0" y="0"/>
                </a:moveTo>
                <a:lnTo>
                  <a:pt x="1068440" y="0"/>
                </a:lnTo>
                <a:lnTo>
                  <a:pt x="1068440" y="887730"/>
                </a:lnTo>
                <a:lnTo>
                  <a:pt x="0" y="88773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4" name="Freeform 14"/>
          <p:cNvSpPr/>
          <p:nvPr/>
        </p:nvSpPr>
        <p:spPr>
          <a:xfrm>
            <a:off x="2691287" y="1161800"/>
            <a:ext cx="1041132" cy="986473"/>
          </a:xfrm>
          <a:custGeom>
            <a:avLst/>
            <a:gdLst/>
            <a:ahLst/>
            <a:cxnLst/>
            <a:rect l="l" t="t" r="r" b="b"/>
            <a:pathLst>
              <a:path w="1041132" h="986473">
                <a:moveTo>
                  <a:pt x="0" y="0"/>
                </a:moveTo>
                <a:lnTo>
                  <a:pt x="1041132" y="0"/>
                </a:lnTo>
                <a:lnTo>
                  <a:pt x="1041132" y="986473"/>
                </a:lnTo>
                <a:lnTo>
                  <a:pt x="0" y="98647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5" name="Freeform 15"/>
          <p:cNvSpPr/>
          <p:nvPr/>
        </p:nvSpPr>
        <p:spPr>
          <a:xfrm>
            <a:off x="1130916" y="6671750"/>
            <a:ext cx="4161874" cy="3063940"/>
          </a:xfrm>
          <a:custGeom>
            <a:avLst/>
            <a:gdLst/>
            <a:ahLst/>
            <a:cxnLst/>
            <a:rect l="l" t="t" r="r" b="b"/>
            <a:pathLst>
              <a:path w="4161874" h="3063940">
                <a:moveTo>
                  <a:pt x="0" y="0"/>
                </a:moveTo>
                <a:lnTo>
                  <a:pt x="4161874" y="0"/>
                </a:lnTo>
                <a:lnTo>
                  <a:pt x="4161874" y="3063939"/>
                </a:lnTo>
                <a:lnTo>
                  <a:pt x="0" y="3063939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t="-937" b="-937"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6" name="TextBox 16"/>
          <p:cNvSpPr txBox="1"/>
          <p:nvPr/>
        </p:nvSpPr>
        <p:spPr>
          <a:xfrm>
            <a:off x="7099335" y="4156435"/>
            <a:ext cx="7903982" cy="897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09"/>
              </a:lnSpc>
            </a:pPr>
            <a:r>
              <a:rPr lang="en-US" sz="3000">
                <a:solidFill>
                  <a:srgbClr val="FFFFFF"/>
                </a:solidFill>
                <a:latin typeface="Roboto Condensed"/>
              </a:rPr>
              <a:t>Incluye menús, configuraciones, paneles de control y ventanas de visualización.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099335" y="1404884"/>
            <a:ext cx="7903982" cy="897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09"/>
              </a:lnSpc>
            </a:pPr>
            <a:r>
              <a:rPr lang="en-US" sz="3000">
                <a:solidFill>
                  <a:srgbClr val="FFFFFF"/>
                </a:solidFill>
                <a:latin typeface="Roboto Condensed"/>
              </a:rPr>
              <a:t>Proporciona la interfaz gráfica que permite a los usuarios interactuar con el simulador.</a:t>
            </a:r>
          </a:p>
        </p:txBody>
      </p:sp>
      <p:sp>
        <p:nvSpPr>
          <p:cNvPr id="18" name="TextBox 18"/>
          <p:cNvSpPr txBox="1"/>
          <p:nvPr/>
        </p:nvSpPr>
        <p:spPr>
          <a:xfrm rot="5400000">
            <a:off x="13036920" y="4410158"/>
            <a:ext cx="8136826" cy="19008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87"/>
              </a:lnSpc>
            </a:pPr>
            <a:r>
              <a:rPr lang="en-US" sz="6399">
                <a:solidFill>
                  <a:srgbClr val="FFFFFF"/>
                </a:solidFill>
                <a:latin typeface="Roboto Condensed Bold"/>
              </a:rPr>
              <a:t>Interfaz Gráfica de Usuario (GUI)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15549" y="930247"/>
            <a:ext cx="4992607" cy="1678764"/>
          </a:xfrm>
          <a:custGeom>
            <a:avLst/>
            <a:gdLst/>
            <a:ahLst/>
            <a:cxnLst/>
            <a:rect l="l" t="t" r="r" b="b"/>
            <a:pathLst>
              <a:path w="4992607" h="1678764">
                <a:moveTo>
                  <a:pt x="0" y="0"/>
                </a:moveTo>
                <a:lnTo>
                  <a:pt x="4992607" y="0"/>
                </a:lnTo>
                <a:lnTo>
                  <a:pt x="4992607" y="1678764"/>
                </a:lnTo>
                <a:lnTo>
                  <a:pt x="0" y="16787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grpSp>
        <p:nvGrpSpPr>
          <p:cNvPr id="3" name="Group 3"/>
          <p:cNvGrpSpPr/>
          <p:nvPr/>
        </p:nvGrpSpPr>
        <p:grpSpPr>
          <a:xfrm>
            <a:off x="15725500" y="-1396380"/>
            <a:ext cx="7703650" cy="13620139"/>
            <a:chOff x="0" y="0"/>
            <a:chExt cx="2028945" cy="358719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028945" cy="3587197"/>
            </a:xfrm>
            <a:custGeom>
              <a:avLst/>
              <a:gdLst/>
              <a:ahLst/>
              <a:cxnLst/>
              <a:rect l="l" t="t" r="r" b="b"/>
              <a:pathLst>
                <a:path w="2028945" h="3587197">
                  <a:moveTo>
                    <a:pt x="0" y="0"/>
                  </a:moveTo>
                  <a:lnTo>
                    <a:pt x="2028945" y="0"/>
                  </a:lnTo>
                  <a:lnTo>
                    <a:pt x="2028945" y="3587197"/>
                  </a:lnTo>
                  <a:lnTo>
                    <a:pt x="0" y="3587197"/>
                  </a:lnTo>
                  <a:close/>
                </a:path>
              </a:pathLst>
            </a:custGeom>
            <a:solidFill>
              <a:srgbClr val="35858B"/>
            </a:solidFill>
          </p:spPr>
          <p:txBody>
            <a:bodyPr/>
            <a:lstStyle/>
            <a:p>
              <a:endParaRPr lang="es-MX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AutoShape 6"/>
          <p:cNvSpPr/>
          <p:nvPr/>
        </p:nvSpPr>
        <p:spPr>
          <a:xfrm>
            <a:off x="5708156" y="1891612"/>
            <a:ext cx="1179099" cy="0"/>
          </a:xfrm>
          <a:prstGeom prst="line">
            <a:avLst/>
          </a:prstGeom>
          <a:ln w="66675" cap="flat">
            <a:solidFill>
              <a:srgbClr val="AEFEFF"/>
            </a:solidFill>
            <a:prstDash val="solid"/>
            <a:headEnd type="none" w="sm" len="sm"/>
            <a:tailEnd type="oval" w="lg" len="lg"/>
          </a:ln>
        </p:spPr>
        <p:txBody>
          <a:bodyPr/>
          <a:lstStyle/>
          <a:p>
            <a:endParaRPr lang="es-MX"/>
          </a:p>
        </p:txBody>
      </p:sp>
      <p:sp>
        <p:nvSpPr>
          <p:cNvPr id="7" name="Freeform 7"/>
          <p:cNvSpPr/>
          <p:nvPr/>
        </p:nvSpPr>
        <p:spPr>
          <a:xfrm rot="-5400000">
            <a:off x="10542254" y="5013876"/>
            <a:ext cx="10445574" cy="417823"/>
          </a:xfrm>
          <a:custGeom>
            <a:avLst/>
            <a:gdLst/>
            <a:ahLst/>
            <a:cxnLst/>
            <a:rect l="l" t="t" r="r" b="b"/>
            <a:pathLst>
              <a:path w="10445574" h="417823">
                <a:moveTo>
                  <a:pt x="0" y="0"/>
                </a:moveTo>
                <a:lnTo>
                  <a:pt x="10445574" y="0"/>
                </a:lnTo>
                <a:lnTo>
                  <a:pt x="10445574" y="417822"/>
                </a:lnTo>
                <a:lnTo>
                  <a:pt x="0" y="41782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8" name="Freeform 8"/>
          <p:cNvSpPr/>
          <p:nvPr/>
        </p:nvSpPr>
        <p:spPr>
          <a:xfrm>
            <a:off x="715549" y="3681798"/>
            <a:ext cx="4992607" cy="1678764"/>
          </a:xfrm>
          <a:custGeom>
            <a:avLst/>
            <a:gdLst/>
            <a:ahLst/>
            <a:cxnLst/>
            <a:rect l="l" t="t" r="r" b="b"/>
            <a:pathLst>
              <a:path w="4992607" h="1678764">
                <a:moveTo>
                  <a:pt x="0" y="0"/>
                </a:moveTo>
                <a:lnTo>
                  <a:pt x="4992607" y="0"/>
                </a:lnTo>
                <a:lnTo>
                  <a:pt x="4992607" y="1678764"/>
                </a:lnTo>
                <a:lnTo>
                  <a:pt x="0" y="16787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9" name="AutoShape 9"/>
          <p:cNvSpPr/>
          <p:nvPr/>
        </p:nvSpPr>
        <p:spPr>
          <a:xfrm>
            <a:off x="5708156" y="4643162"/>
            <a:ext cx="1179099" cy="0"/>
          </a:xfrm>
          <a:prstGeom prst="line">
            <a:avLst/>
          </a:prstGeom>
          <a:ln w="66675" cap="flat">
            <a:solidFill>
              <a:srgbClr val="AEFEFF"/>
            </a:solidFill>
            <a:prstDash val="solid"/>
            <a:headEnd type="none" w="sm" len="sm"/>
            <a:tailEnd type="oval" w="lg" len="lg"/>
          </a:ln>
        </p:spPr>
        <p:txBody>
          <a:bodyPr/>
          <a:lstStyle/>
          <a:p>
            <a:endParaRPr lang="es-MX"/>
          </a:p>
        </p:txBody>
      </p:sp>
      <p:sp>
        <p:nvSpPr>
          <p:cNvPr id="10" name="Freeform 10"/>
          <p:cNvSpPr/>
          <p:nvPr/>
        </p:nvSpPr>
        <p:spPr>
          <a:xfrm rot="-10800000">
            <a:off x="-1050073" y="5413689"/>
            <a:ext cx="7246559" cy="4873311"/>
          </a:xfrm>
          <a:custGeom>
            <a:avLst/>
            <a:gdLst/>
            <a:ahLst/>
            <a:cxnLst/>
            <a:rect l="l" t="t" r="r" b="b"/>
            <a:pathLst>
              <a:path w="7246559" h="4873311">
                <a:moveTo>
                  <a:pt x="0" y="0"/>
                </a:moveTo>
                <a:lnTo>
                  <a:pt x="7246559" y="0"/>
                </a:lnTo>
                <a:lnTo>
                  <a:pt x="7246559" y="4873311"/>
                </a:lnTo>
                <a:lnTo>
                  <a:pt x="0" y="487331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1" name="Freeform 11"/>
          <p:cNvSpPr/>
          <p:nvPr/>
        </p:nvSpPr>
        <p:spPr>
          <a:xfrm rot="5400000" flipH="1" flipV="1">
            <a:off x="7173364" y="6939913"/>
            <a:ext cx="3966918" cy="2727256"/>
          </a:xfrm>
          <a:custGeom>
            <a:avLst/>
            <a:gdLst/>
            <a:ahLst/>
            <a:cxnLst/>
            <a:rect l="l" t="t" r="r" b="b"/>
            <a:pathLst>
              <a:path w="3966918" h="2727256">
                <a:moveTo>
                  <a:pt x="3966919" y="2727256"/>
                </a:moveTo>
                <a:lnTo>
                  <a:pt x="0" y="2727256"/>
                </a:lnTo>
                <a:lnTo>
                  <a:pt x="0" y="0"/>
                </a:lnTo>
                <a:lnTo>
                  <a:pt x="3966919" y="0"/>
                </a:lnTo>
                <a:lnTo>
                  <a:pt x="3966919" y="2727256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2" name="Freeform 12"/>
          <p:cNvSpPr/>
          <p:nvPr/>
        </p:nvSpPr>
        <p:spPr>
          <a:xfrm rot="5400000" flipH="1" flipV="1">
            <a:off x="10146755" y="6130318"/>
            <a:ext cx="4926438" cy="3386926"/>
          </a:xfrm>
          <a:custGeom>
            <a:avLst/>
            <a:gdLst/>
            <a:ahLst/>
            <a:cxnLst/>
            <a:rect l="l" t="t" r="r" b="b"/>
            <a:pathLst>
              <a:path w="4926438" h="3386926">
                <a:moveTo>
                  <a:pt x="4926438" y="3386926"/>
                </a:moveTo>
                <a:lnTo>
                  <a:pt x="0" y="3386926"/>
                </a:lnTo>
                <a:lnTo>
                  <a:pt x="0" y="0"/>
                </a:lnTo>
                <a:lnTo>
                  <a:pt x="4926438" y="0"/>
                </a:lnTo>
                <a:lnTo>
                  <a:pt x="4926438" y="3386926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3" name="Freeform 13"/>
          <p:cNvSpPr/>
          <p:nvPr/>
        </p:nvSpPr>
        <p:spPr>
          <a:xfrm>
            <a:off x="2798809" y="1135842"/>
            <a:ext cx="1231505" cy="1231505"/>
          </a:xfrm>
          <a:custGeom>
            <a:avLst/>
            <a:gdLst/>
            <a:ahLst/>
            <a:cxnLst/>
            <a:rect l="l" t="t" r="r" b="b"/>
            <a:pathLst>
              <a:path w="1231505" h="1231505">
                <a:moveTo>
                  <a:pt x="0" y="0"/>
                </a:moveTo>
                <a:lnTo>
                  <a:pt x="1231506" y="0"/>
                </a:lnTo>
                <a:lnTo>
                  <a:pt x="1231506" y="1231506"/>
                </a:lnTo>
                <a:lnTo>
                  <a:pt x="0" y="123150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4" name="Freeform 14"/>
          <p:cNvSpPr/>
          <p:nvPr/>
        </p:nvSpPr>
        <p:spPr>
          <a:xfrm>
            <a:off x="2784841" y="3918325"/>
            <a:ext cx="1245474" cy="1202448"/>
          </a:xfrm>
          <a:custGeom>
            <a:avLst/>
            <a:gdLst/>
            <a:ahLst/>
            <a:cxnLst/>
            <a:rect l="l" t="t" r="r" b="b"/>
            <a:pathLst>
              <a:path w="1245474" h="1202448">
                <a:moveTo>
                  <a:pt x="0" y="0"/>
                </a:moveTo>
                <a:lnTo>
                  <a:pt x="1245474" y="0"/>
                </a:lnTo>
                <a:lnTo>
                  <a:pt x="1245474" y="1202448"/>
                </a:lnTo>
                <a:lnTo>
                  <a:pt x="0" y="120244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5" name="Freeform 15"/>
          <p:cNvSpPr/>
          <p:nvPr/>
        </p:nvSpPr>
        <p:spPr>
          <a:xfrm>
            <a:off x="1028700" y="6840094"/>
            <a:ext cx="3899059" cy="2926894"/>
          </a:xfrm>
          <a:custGeom>
            <a:avLst/>
            <a:gdLst/>
            <a:ahLst/>
            <a:cxnLst/>
            <a:rect l="l" t="t" r="r" b="b"/>
            <a:pathLst>
              <a:path w="3899059" h="2926894">
                <a:moveTo>
                  <a:pt x="0" y="0"/>
                </a:moveTo>
                <a:lnTo>
                  <a:pt x="3899059" y="0"/>
                </a:lnTo>
                <a:lnTo>
                  <a:pt x="3899059" y="2926894"/>
                </a:lnTo>
                <a:lnTo>
                  <a:pt x="0" y="2926894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6" name="TextBox 16"/>
          <p:cNvSpPr txBox="1"/>
          <p:nvPr/>
        </p:nvSpPr>
        <p:spPr>
          <a:xfrm>
            <a:off x="7099335" y="3970697"/>
            <a:ext cx="7903982" cy="1335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09"/>
              </a:lnSpc>
            </a:pPr>
            <a:r>
              <a:rPr lang="en-US" sz="3000">
                <a:solidFill>
                  <a:srgbClr val="FFFFFF"/>
                </a:solidFill>
                <a:latin typeface="Roboto Condensed"/>
              </a:rPr>
              <a:t>Incluye bibliotecas como SimGear, Plib y OpenSceneGraph (OSG) para renderización avanzada y eficiente.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099335" y="1623959"/>
            <a:ext cx="7903982" cy="459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09"/>
              </a:lnSpc>
            </a:pPr>
            <a:r>
              <a:rPr lang="en-US" sz="3000">
                <a:solidFill>
                  <a:srgbClr val="FFFFFF"/>
                </a:solidFill>
                <a:latin typeface="Roboto Condensed"/>
              </a:rPr>
              <a:t>Utilizado para renderizar gráficos y escenas en 3D.</a:t>
            </a:r>
          </a:p>
        </p:txBody>
      </p:sp>
      <p:sp>
        <p:nvSpPr>
          <p:cNvPr id="18" name="TextBox 18"/>
          <p:cNvSpPr txBox="1"/>
          <p:nvPr/>
        </p:nvSpPr>
        <p:spPr>
          <a:xfrm rot="5400000">
            <a:off x="13036920" y="4410158"/>
            <a:ext cx="8136826" cy="19008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87"/>
              </a:lnSpc>
            </a:pPr>
            <a:r>
              <a:rPr lang="en-US" sz="6399">
                <a:solidFill>
                  <a:srgbClr val="FFFFFF"/>
                </a:solidFill>
                <a:latin typeface="Roboto Condensed Bold"/>
              </a:rPr>
              <a:t>Motor de Gráficos (SimGear/Plib/OSG)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15549" y="930247"/>
            <a:ext cx="4992607" cy="1678764"/>
          </a:xfrm>
          <a:custGeom>
            <a:avLst/>
            <a:gdLst/>
            <a:ahLst/>
            <a:cxnLst/>
            <a:rect l="l" t="t" r="r" b="b"/>
            <a:pathLst>
              <a:path w="4992607" h="1678764">
                <a:moveTo>
                  <a:pt x="0" y="0"/>
                </a:moveTo>
                <a:lnTo>
                  <a:pt x="4992607" y="0"/>
                </a:lnTo>
                <a:lnTo>
                  <a:pt x="4992607" y="1678764"/>
                </a:lnTo>
                <a:lnTo>
                  <a:pt x="0" y="16787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grpSp>
        <p:nvGrpSpPr>
          <p:cNvPr id="3" name="Group 3"/>
          <p:cNvGrpSpPr/>
          <p:nvPr/>
        </p:nvGrpSpPr>
        <p:grpSpPr>
          <a:xfrm>
            <a:off x="15725500" y="-1396380"/>
            <a:ext cx="7703650" cy="13620139"/>
            <a:chOff x="0" y="0"/>
            <a:chExt cx="2028945" cy="358719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028945" cy="3587197"/>
            </a:xfrm>
            <a:custGeom>
              <a:avLst/>
              <a:gdLst/>
              <a:ahLst/>
              <a:cxnLst/>
              <a:rect l="l" t="t" r="r" b="b"/>
              <a:pathLst>
                <a:path w="2028945" h="3587197">
                  <a:moveTo>
                    <a:pt x="0" y="0"/>
                  </a:moveTo>
                  <a:lnTo>
                    <a:pt x="2028945" y="0"/>
                  </a:lnTo>
                  <a:lnTo>
                    <a:pt x="2028945" y="3587197"/>
                  </a:lnTo>
                  <a:lnTo>
                    <a:pt x="0" y="3587197"/>
                  </a:lnTo>
                  <a:close/>
                </a:path>
              </a:pathLst>
            </a:custGeom>
            <a:solidFill>
              <a:srgbClr val="35858B"/>
            </a:solidFill>
          </p:spPr>
          <p:txBody>
            <a:bodyPr/>
            <a:lstStyle/>
            <a:p>
              <a:endParaRPr lang="es-MX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AutoShape 6"/>
          <p:cNvSpPr/>
          <p:nvPr/>
        </p:nvSpPr>
        <p:spPr>
          <a:xfrm>
            <a:off x="5708156" y="1891612"/>
            <a:ext cx="1179099" cy="0"/>
          </a:xfrm>
          <a:prstGeom prst="line">
            <a:avLst/>
          </a:prstGeom>
          <a:ln w="66675" cap="flat">
            <a:solidFill>
              <a:srgbClr val="AEFEFF"/>
            </a:solidFill>
            <a:prstDash val="solid"/>
            <a:headEnd type="none" w="sm" len="sm"/>
            <a:tailEnd type="oval" w="lg" len="lg"/>
          </a:ln>
        </p:spPr>
        <p:txBody>
          <a:bodyPr/>
          <a:lstStyle/>
          <a:p>
            <a:endParaRPr lang="es-MX"/>
          </a:p>
        </p:txBody>
      </p:sp>
      <p:sp>
        <p:nvSpPr>
          <p:cNvPr id="7" name="Freeform 7"/>
          <p:cNvSpPr/>
          <p:nvPr/>
        </p:nvSpPr>
        <p:spPr>
          <a:xfrm rot="-5400000">
            <a:off x="10542254" y="5013876"/>
            <a:ext cx="10445574" cy="417823"/>
          </a:xfrm>
          <a:custGeom>
            <a:avLst/>
            <a:gdLst/>
            <a:ahLst/>
            <a:cxnLst/>
            <a:rect l="l" t="t" r="r" b="b"/>
            <a:pathLst>
              <a:path w="10445574" h="417823">
                <a:moveTo>
                  <a:pt x="0" y="0"/>
                </a:moveTo>
                <a:lnTo>
                  <a:pt x="10445574" y="0"/>
                </a:lnTo>
                <a:lnTo>
                  <a:pt x="10445574" y="417822"/>
                </a:lnTo>
                <a:lnTo>
                  <a:pt x="0" y="41782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8" name="Freeform 8"/>
          <p:cNvSpPr/>
          <p:nvPr/>
        </p:nvSpPr>
        <p:spPr>
          <a:xfrm>
            <a:off x="715549" y="3681798"/>
            <a:ext cx="4992607" cy="1678764"/>
          </a:xfrm>
          <a:custGeom>
            <a:avLst/>
            <a:gdLst/>
            <a:ahLst/>
            <a:cxnLst/>
            <a:rect l="l" t="t" r="r" b="b"/>
            <a:pathLst>
              <a:path w="4992607" h="1678764">
                <a:moveTo>
                  <a:pt x="0" y="0"/>
                </a:moveTo>
                <a:lnTo>
                  <a:pt x="4992607" y="0"/>
                </a:lnTo>
                <a:lnTo>
                  <a:pt x="4992607" y="1678764"/>
                </a:lnTo>
                <a:lnTo>
                  <a:pt x="0" y="16787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9" name="AutoShape 9"/>
          <p:cNvSpPr/>
          <p:nvPr/>
        </p:nvSpPr>
        <p:spPr>
          <a:xfrm>
            <a:off x="5708156" y="4643162"/>
            <a:ext cx="1179099" cy="0"/>
          </a:xfrm>
          <a:prstGeom prst="line">
            <a:avLst/>
          </a:prstGeom>
          <a:ln w="66675" cap="flat">
            <a:solidFill>
              <a:srgbClr val="AEFEFF"/>
            </a:solidFill>
            <a:prstDash val="solid"/>
            <a:headEnd type="none" w="sm" len="sm"/>
            <a:tailEnd type="oval" w="lg" len="lg"/>
          </a:ln>
        </p:spPr>
        <p:txBody>
          <a:bodyPr/>
          <a:lstStyle/>
          <a:p>
            <a:endParaRPr lang="es-MX"/>
          </a:p>
        </p:txBody>
      </p:sp>
      <p:sp>
        <p:nvSpPr>
          <p:cNvPr id="10" name="Freeform 10"/>
          <p:cNvSpPr/>
          <p:nvPr/>
        </p:nvSpPr>
        <p:spPr>
          <a:xfrm rot="-10800000">
            <a:off x="-1050073" y="5413689"/>
            <a:ext cx="7246559" cy="4873311"/>
          </a:xfrm>
          <a:custGeom>
            <a:avLst/>
            <a:gdLst/>
            <a:ahLst/>
            <a:cxnLst/>
            <a:rect l="l" t="t" r="r" b="b"/>
            <a:pathLst>
              <a:path w="7246559" h="4873311">
                <a:moveTo>
                  <a:pt x="0" y="0"/>
                </a:moveTo>
                <a:lnTo>
                  <a:pt x="7246559" y="0"/>
                </a:lnTo>
                <a:lnTo>
                  <a:pt x="7246559" y="4873311"/>
                </a:lnTo>
                <a:lnTo>
                  <a:pt x="0" y="487331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1" name="Freeform 11"/>
          <p:cNvSpPr/>
          <p:nvPr/>
        </p:nvSpPr>
        <p:spPr>
          <a:xfrm rot="5400000" flipH="1" flipV="1">
            <a:off x="7173364" y="6939913"/>
            <a:ext cx="3966918" cy="2727256"/>
          </a:xfrm>
          <a:custGeom>
            <a:avLst/>
            <a:gdLst/>
            <a:ahLst/>
            <a:cxnLst/>
            <a:rect l="l" t="t" r="r" b="b"/>
            <a:pathLst>
              <a:path w="3966918" h="2727256">
                <a:moveTo>
                  <a:pt x="3966919" y="2727256"/>
                </a:moveTo>
                <a:lnTo>
                  <a:pt x="0" y="2727256"/>
                </a:lnTo>
                <a:lnTo>
                  <a:pt x="0" y="0"/>
                </a:lnTo>
                <a:lnTo>
                  <a:pt x="3966919" y="0"/>
                </a:lnTo>
                <a:lnTo>
                  <a:pt x="3966919" y="2727256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2" name="Freeform 12"/>
          <p:cNvSpPr/>
          <p:nvPr/>
        </p:nvSpPr>
        <p:spPr>
          <a:xfrm rot="5400000" flipH="1" flipV="1">
            <a:off x="10146755" y="6130318"/>
            <a:ext cx="4926438" cy="3386926"/>
          </a:xfrm>
          <a:custGeom>
            <a:avLst/>
            <a:gdLst/>
            <a:ahLst/>
            <a:cxnLst/>
            <a:rect l="l" t="t" r="r" b="b"/>
            <a:pathLst>
              <a:path w="4926438" h="3386926">
                <a:moveTo>
                  <a:pt x="4926438" y="3386926"/>
                </a:moveTo>
                <a:lnTo>
                  <a:pt x="0" y="3386926"/>
                </a:lnTo>
                <a:lnTo>
                  <a:pt x="0" y="0"/>
                </a:lnTo>
                <a:lnTo>
                  <a:pt x="4926438" y="0"/>
                </a:lnTo>
                <a:lnTo>
                  <a:pt x="4926438" y="3386926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3" name="Freeform 13"/>
          <p:cNvSpPr/>
          <p:nvPr/>
        </p:nvSpPr>
        <p:spPr>
          <a:xfrm>
            <a:off x="2573206" y="1292148"/>
            <a:ext cx="1612935" cy="754047"/>
          </a:xfrm>
          <a:custGeom>
            <a:avLst/>
            <a:gdLst/>
            <a:ahLst/>
            <a:cxnLst/>
            <a:rect l="l" t="t" r="r" b="b"/>
            <a:pathLst>
              <a:path w="1612935" h="754047">
                <a:moveTo>
                  <a:pt x="0" y="0"/>
                </a:moveTo>
                <a:lnTo>
                  <a:pt x="1612935" y="0"/>
                </a:lnTo>
                <a:lnTo>
                  <a:pt x="1612935" y="754047"/>
                </a:lnTo>
                <a:lnTo>
                  <a:pt x="0" y="75404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4" name="Freeform 14"/>
          <p:cNvSpPr/>
          <p:nvPr/>
        </p:nvSpPr>
        <p:spPr>
          <a:xfrm>
            <a:off x="2739740" y="4056523"/>
            <a:ext cx="1446401" cy="929313"/>
          </a:xfrm>
          <a:custGeom>
            <a:avLst/>
            <a:gdLst/>
            <a:ahLst/>
            <a:cxnLst/>
            <a:rect l="l" t="t" r="r" b="b"/>
            <a:pathLst>
              <a:path w="1446401" h="929313">
                <a:moveTo>
                  <a:pt x="0" y="0"/>
                </a:moveTo>
                <a:lnTo>
                  <a:pt x="1446401" y="0"/>
                </a:lnTo>
                <a:lnTo>
                  <a:pt x="1446401" y="929313"/>
                </a:lnTo>
                <a:lnTo>
                  <a:pt x="0" y="92931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5" name="Freeform 15"/>
          <p:cNvSpPr/>
          <p:nvPr/>
        </p:nvSpPr>
        <p:spPr>
          <a:xfrm>
            <a:off x="594920" y="6866534"/>
            <a:ext cx="4884113" cy="2747314"/>
          </a:xfrm>
          <a:custGeom>
            <a:avLst/>
            <a:gdLst/>
            <a:ahLst/>
            <a:cxnLst/>
            <a:rect l="l" t="t" r="r" b="b"/>
            <a:pathLst>
              <a:path w="4884113" h="2747314">
                <a:moveTo>
                  <a:pt x="0" y="0"/>
                </a:moveTo>
                <a:lnTo>
                  <a:pt x="4884114" y="0"/>
                </a:lnTo>
                <a:lnTo>
                  <a:pt x="4884114" y="2747313"/>
                </a:lnTo>
                <a:lnTo>
                  <a:pt x="0" y="2747313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6" name="TextBox 16"/>
          <p:cNvSpPr txBox="1"/>
          <p:nvPr/>
        </p:nvSpPr>
        <p:spPr>
          <a:xfrm>
            <a:off x="6979551" y="4189772"/>
            <a:ext cx="7903982" cy="897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09"/>
              </a:lnSpc>
            </a:pPr>
            <a:r>
              <a:rPr lang="en-US" sz="3000">
                <a:solidFill>
                  <a:srgbClr val="FFFFFF"/>
                </a:solidFill>
                <a:latin typeface="Roboto Condensed"/>
              </a:rPr>
              <a:t>Incluye modelos detallados de varios tipos de aviones, helicópteros, etc.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099335" y="1623959"/>
            <a:ext cx="7903982" cy="897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09"/>
              </a:lnSpc>
            </a:pPr>
            <a:r>
              <a:rPr lang="en-US" sz="3000">
                <a:solidFill>
                  <a:srgbClr val="FFFFFF"/>
                </a:solidFill>
                <a:latin typeface="Roboto Condensed"/>
              </a:rPr>
              <a:t>Módulo que contiene los modelos 3D y la física de vuelo de diferentes aeronaves.</a:t>
            </a:r>
          </a:p>
        </p:txBody>
      </p:sp>
      <p:sp>
        <p:nvSpPr>
          <p:cNvPr id="18" name="TextBox 18"/>
          <p:cNvSpPr txBox="1"/>
          <p:nvPr/>
        </p:nvSpPr>
        <p:spPr>
          <a:xfrm rot="5400000">
            <a:off x="13036920" y="4410158"/>
            <a:ext cx="8136826" cy="19008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87"/>
              </a:lnSpc>
            </a:pPr>
            <a:r>
              <a:rPr lang="en-US" sz="6399">
                <a:solidFill>
                  <a:srgbClr val="FFFFFF"/>
                </a:solidFill>
                <a:latin typeface="Roboto Condensed Bold"/>
              </a:rPr>
              <a:t>Modelado de Aeronaves (Aircraft Models)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856812" y="2406916"/>
            <a:ext cx="6574376" cy="5473168"/>
          </a:xfrm>
          <a:custGeom>
            <a:avLst/>
            <a:gdLst/>
            <a:ahLst/>
            <a:cxnLst/>
            <a:rect l="l" t="t" r="r" b="b"/>
            <a:pathLst>
              <a:path w="6574376" h="5473168">
                <a:moveTo>
                  <a:pt x="0" y="0"/>
                </a:moveTo>
                <a:lnTo>
                  <a:pt x="6574376" y="0"/>
                </a:lnTo>
                <a:lnTo>
                  <a:pt x="6574376" y="5473168"/>
                </a:lnTo>
                <a:lnTo>
                  <a:pt x="0" y="54731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3" name="TextBox 3"/>
          <p:cNvSpPr txBox="1"/>
          <p:nvPr/>
        </p:nvSpPr>
        <p:spPr>
          <a:xfrm>
            <a:off x="6375622" y="4197858"/>
            <a:ext cx="5536757" cy="19008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87"/>
              </a:lnSpc>
            </a:pPr>
            <a:r>
              <a:rPr lang="en-US" sz="6399">
                <a:solidFill>
                  <a:srgbClr val="3DEDE8"/>
                </a:solidFill>
                <a:latin typeface="Roboto Condensed Bold"/>
              </a:rPr>
              <a:t>Introducción al Software</a:t>
            </a:r>
          </a:p>
        </p:txBody>
      </p:sp>
      <p:sp>
        <p:nvSpPr>
          <p:cNvPr id="4" name="Freeform 4"/>
          <p:cNvSpPr/>
          <p:nvPr/>
        </p:nvSpPr>
        <p:spPr>
          <a:xfrm rot="-10800000" flipV="1">
            <a:off x="-76913" y="0"/>
            <a:ext cx="5933725" cy="924672"/>
          </a:xfrm>
          <a:custGeom>
            <a:avLst/>
            <a:gdLst/>
            <a:ahLst/>
            <a:cxnLst/>
            <a:rect l="l" t="t" r="r" b="b"/>
            <a:pathLst>
              <a:path w="5933725" h="924672">
                <a:moveTo>
                  <a:pt x="0" y="924672"/>
                </a:moveTo>
                <a:lnTo>
                  <a:pt x="5933725" y="924672"/>
                </a:lnTo>
                <a:lnTo>
                  <a:pt x="5933725" y="0"/>
                </a:lnTo>
                <a:lnTo>
                  <a:pt x="0" y="0"/>
                </a:lnTo>
                <a:lnTo>
                  <a:pt x="0" y="924672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5" name="Freeform 5"/>
          <p:cNvSpPr/>
          <p:nvPr/>
        </p:nvSpPr>
        <p:spPr>
          <a:xfrm rot="-10800000">
            <a:off x="13058232" y="-230318"/>
            <a:ext cx="5229768" cy="3595466"/>
          </a:xfrm>
          <a:custGeom>
            <a:avLst/>
            <a:gdLst/>
            <a:ahLst/>
            <a:cxnLst/>
            <a:rect l="l" t="t" r="r" b="b"/>
            <a:pathLst>
              <a:path w="5229768" h="3595466">
                <a:moveTo>
                  <a:pt x="0" y="0"/>
                </a:moveTo>
                <a:lnTo>
                  <a:pt x="5229768" y="0"/>
                </a:lnTo>
                <a:lnTo>
                  <a:pt x="5229768" y="3595465"/>
                </a:lnTo>
                <a:lnTo>
                  <a:pt x="0" y="359546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6" name="Freeform 6"/>
          <p:cNvSpPr/>
          <p:nvPr/>
        </p:nvSpPr>
        <p:spPr>
          <a:xfrm rot="-10800000" flipH="1" flipV="1">
            <a:off x="-367859" y="7276516"/>
            <a:ext cx="5680045" cy="3905031"/>
          </a:xfrm>
          <a:custGeom>
            <a:avLst/>
            <a:gdLst/>
            <a:ahLst/>
            <a:cxnLst/>
            <a:rect l="l" t="t" r="r" b="b"/>
            <a:pathLst>
              <a:path w="5680045" h="3905031">
                <a:moveTo>
                  <a:pt x="5680045" y="3905031"/>
                </a:moveTo>
                <a:lnTo>
                  <a:pt x="0" y="3905031"/>
                </a:lnTo>
                <a:lnTo>
                  <a:pt x="0" y="0"/>
                </a:lnTo>
                <a:lnTo>
                  <a:pt x="5680045" y="0"/>
                </a:lnTo>
                <a:lnTo>
                  <a:pt x="5680045" y="3905031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7" name="Freeform 7"/>
          <p:cNvSpPr/>
          <p:nvPr/>
        </p:nvSpPr>
        <p:spPr>
          <a:xfrm rot="5400000" flipH="1" flipV="1">
            <a:off x="13432950" y="5629463"/>
            <a:ext cx="5520044" cy="3795030"/>
          </a:xfrm>
          <a:custGeom>
            <a:avLst/>
            <a:gdLst/>
            <a:ahLst/>
            <a:cxnLst/>
            <a:rect l="l" t="t" r="r" b="b"/>
            <a:pathLst>
              <a:path w="5520044" h="3795030">
                <a:moveTo>
                  <a:pt x="5520044" y="3795030"/>
                </a:moveTo>
                <a:lnTo>
                  <a:pt x="0" y="3795030"/>
                </a:lnTo>
                <a:lnTo>
                  <a:pt x="0" y="0"/>
                </a:lnTo>
                <a:lnTo>
                  <a:pt x="5520044" y="0"/>
                </a:lnTo>
                <a:lnTo>
                  <a:pt x="5520044" y="379503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15549" y="930247"/>
            <a:ext cx="4992607" cy="1678764"/>
          </a:xfrm>
          <a:custGeom>
            <a:avLst/>
            <a:gdLst/>
            <a:ahLst/>
            <a:cxnLst/>
            <a:rect l="l" t="t" r="r" b="b"/>
            <a:pathLst>
              <a:path w="4992607" h="1678764">
                <a:moveTo>
                  <a:pt x="0" y="0"/>
                </a:moveTo>
                <a:lnTo>
                  <a:pt x="4992607" y="0"/>
                </a:lnTo>
                <a:lnTo>
                  <a:pt x="4992607" y="1678764"/>
                </a:lnTo>
                <a:lnTo>
                  <a:pt x="0" y="16787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grpSp>
        <p:nvGrpSpPr>
          <p:cNvPr id="3" name="Group 3"/>
          <p:cNvGrpSpPr/>
          <p:nvPr/>
        </p:nvGrpSpPr>
        <p:grpSpPr>
          <a:xfrm>
            <a:off x="15725500" y="-1396380"/>
            <a:ext cx="7703650" cy="13620139"/>
            <a:chOff x="0" y="0"/>
            <a:chExt cx="2028945" cy="358719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028945" cy="3587197"/>
            </a:xfrm>
            <a:custGeom>
              <a:avLst/>
              <a:gdLst/>
              <a:ahLst/>
              <a:cxnLst/>
              <a:rect l="l" t="t" r="r" b="b"/>
              <a:pathLst>
                <a:path w="2028945" h="3587197">
                  <a:moveTo>
                    <a:pt x="0" y="0"/>
                  </a:moveTo>
                  <a:lnTo>
                    <a:pt x="2028945" y="0"/>
                  </a:lnTo>
                  <a:lnTo>
                    <a:pt x="2028945" y="3587197"/>
                  </a:lnTo>
                  <a:lnTo>
                    <a:pt x="0" y="3587197"/>
                  </a:lnTo>
                  <a:close/>
                </a:path>
              </a:pathLst>
            </a:custGeom>
            <a:solidFill>
              <a:srgbClr val="35858B"/>
            </a:solidFill>
          </p:spPr>
          <p:txBody>
            <a:bodyPr/>
            <a:lstStyle/>
            <a:p>
              <a:endParaRPr lang="es-MX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AutoShape 6"/>
          <p:cNvSpPr/>
          <p:nvPr/>
        </p:nvSpPr>
        <p:spPr>
          <a:xfrm>
            <a:off x="5708156" y="1891612"/>
            <a:ext cx="1179099" cy="0"/>
          </a:xfrm>
          <a:prstGeom prst="line">
            <a:avLst/>
          </a:prstGeom>
          <a:ln w="66675" cap="flat">
            <a:solidFill>
              <a:srgbClr val="AEFEFF"/>
            </a:solidFill>
            <a:prstDash val="solid"/>
            <a:headEnd type="none" w="sm" len="sm"/>
            <a:tailEnd type="oval" w="lg" len="lg"/>
          </a:ln>
        </p:spPr>
        <p:txBody>
          <a:bodyPr/>
          <a:lstStyle/>
          <a:p>
            <a:endParaRPr lang="es-MX"/>
          </a:p>
        </p:txBody>
      </p:sp>
      <p:sp>
        <p:nvSpPr>
          <p:cNvPr id="7" name="Freeform 7"/>
          <p:cNvSpPr/>
          <p:nvPr/>
        </p:nvSpPr>
        <p:spPr>
          <a:xfrm rot="-5400000">
            <a:off x="10542254" y="5013876"/>
            <a:ext cx="10445574" cy="417823"/>
          </a:xfrm>
          <a:custGeom>
            <a:avLst/>
            <a:gdLst/>
            <a:ahLst/>
            <a:cxnLst/>
            <a:rect l="l" t="t" r="r" b="b"/>
            <a:pathLst>
              <a:path w="10445574" h="417823">
                <a:moveTo>
                  <a:pt x="0" y="0"/>
                </a:moveTo>
                <a:lnTo>
                  <a:pt x="10445574" y="0"/>
                </a:lnTo>
                <a:lnTo>
                  <a:pt x="10445574" y="417822"/>
                </a:lnTo>
                <a:lnTo>
                  <a:pt x="0" y="41782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8" name="Freeform 8"/>
          <p:cNvSpPr/>
          <p:nvPr/>
        </p:nvSpPr>
        <p:spPr>
          <a:xfrm>
            <a:off x="715549" y="3681798"/>
            <a:ext cx="4992607" cy="1678764"/>
          </a:xfrm>
          <a:custGeom>
            <a:avLst/>
            <a:gdLst/>
            <a:ahLst/>
            <a:cxnLst/>
            <a:rect l="l" t="t" r="r" b="b"/>
            <a:pathLst>
              <a:path w="4992607" h="1678764">
                <a:moveTo>
                  <a:pt x="0" y="0"/>
                </a:moveTo>
                <a:lnTo>
                  <a:pt x="4992607" y="0"/>
                </a:lnTo>
                <a:lnTo>
                  <a:pt x="4992607" y="1678764"/>
                </a:lnTo>
                <a:lnTo>
                  <a:pt x="0" y="16787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9" name="AutoShape 9"/>
          <p:cNvSpPr/>
          <p:nvPr/>
        </p:nvSpPr>
        <p:spPr>
          <a:xfrm>
            <a:off x="5708156" y="4643162"/>
            <a:ext cx="1179099" cy="0"/>
          </a:xfrm>
          <a:prstGeom prst="line">
            <a:avLst/>
          </a:prstGeom>
          <a:ln w="66675" cap="flat">
            <a:solidFill>
              <a:srgbClr val="AEFEFF"/>
            </a:solidFill>
            <a:prstDash val="solid"/>
            <a:headEnd type="none" w="sm" len="sm"/>
            <a:tailEnd type="oval" w="lg" len="lg"/>
          </a:ln>
        </p:spPr>
        <p:txBody>
          <a:bodyPr/>
          <a:lstStyle/>
          <a:p>
            <a:endParaRPr lang="es-MX"/>
          </a:p>
        </p:txBody>
      </p:sp>
      <p:sp>
        <p:nvSpPr>
          <p:cNvPr id="10" name="Freeform 10"/>
          <p:cNvSpPr/>
          <p:nvPr/>
        </p:nvSpPr>
        <p:spPr>
          <a:xfrm rot="-10800000">
            <a:off x="-1050073" y="5413689"/>
            <a:ext cx="7246559" cy="4873311"/>
          </a:xfrm>
          <a:custGeom>
            <a:avLst/>
            <a:gdLst/>
            <a:ahLst/>
            <a:cxnLst/>
            <a:rect l="l" t="t" r="r" b="b"/>
            <a:pathLst>
              <a:path w="7246559" h="4873311">
                <a:moveTo>
                  <a:pt x="0" y="0"/>
                </a:moveTo>
                <a:lnTo>
                  <a:pt x="7246559" y="0"/>
                </a:lnTo>
                <a:lnTo>
                  <a:pt x="7246559" y="4873311"/>
                </a:lnTo>
                <a:lnTo>
                  <a:pt x="0" y="487331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1" name="Freeform 11"/>
          <p:cNvSpPr/>
          <p:nvPr/>
        </p:nvSpPr>
        <p:spPr>
          <a:xfrm rot="5400000" flipH="1" flipV="1">
            <a:off x="7173364" y="6939913"/>
            <a:ext cx="3966918" cy="2727256"/>
          </a:xfrm>
          <a:custGeom>
            <a:avLst/>
            <a:gdLst/>
            <a:ahLst/>
            <a:cxnLst/>
            <a:rect l="l" t="t" r="r" b="b"/>
            <a:pathLst>
              <a:path w="3966918" h="2727256">
                <a:moveTo>
                  <a:pt x="3966919" y="2727256"/>
                </a:moveTo>
                <a:lnTo>
                  <a:pt x="0" y="2727256"/>
                </a:lnTo>
                <a:lnTo>
                  <a:pt x="0" y="0"/>
                </a:lnTo>
                <a:lnTo>
                  <a:pt x="3966919" y="0"/>
                </a:lnTo>
                <a:lnTo>
                  <a:pt x="3966919" y="2727256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2" name="Freeform 12"/>
          <p:cNvSpPr/>
          <p:nvPr/>
        </p:nvSpPr>
        <p:spPr>
          <a:xfrm rot="5400000" flipH="1" flipV="1">
            <a:off x="10146755" y="6130318"/>
            <a:ext cx="4926438" cy="3386926"/>
          </a:xfrm>
          <a:custGeom>
            <a:avLst/>
            <a:gdLst/>
            <a:ahLst/>
            <a:cxnLst/>
            <a:rect l="l" t="t" r="r" b="b"/>
            <a:pathLst>
              <a:path w="4926438" h="3386926">
                <a:moveTo>
                  <a:pt x="4926438" y="3386926"/>
                </a:moveTo>
                <a:lnTo>
                  <a:pt x="0" y="3386926"/>
                </a:lnTo>
                <a:lnTo>
                  <a:pt x="0" y="0"/>
                </a:lnTo>
                <a:lnTo>
                  <a:pt x="4926438" y="0"/>
                </a:lnTo>
                <a:lnTo>
                  <a:pt x="4926438" y="3386926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3" name="Freeform 13"/>
          <p:cNvSpPr/>
          <p:nvPr/>
        </p:nvSpPr>
        <p:spPr>
          <a:xfrm>
            <a:off x="2573206" y="3982587"/>
            <a:ext cx="1077185" cy="1077185"/>
          </a:xfrm>
          <a:custGeom>
            <a:avLst/>
            <a:gdLst/>
            <a:ahLst/>
            <a:cxnLst/>
            <a:rect l="l" t="t" r="r" b="b"/>
            <a:pathLst>
              <a:path w="1077185" h="1077185">
                <a:moveTo>
                  <a:pt x="0" y="0"/>
                </a:moveTo>
                <a:lnTo>
                  <a:pt x="1077185" y="0"/>
                </a:lnTo>
                <a:lnTo>
                  <a:pt x="1077185" y="1077185"/>
                </a:lnTo>
                <a:lnTo>
                  <a:pt x="0" y="107718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4" name="Freeform 14"/>
          <p:cNvSpPr/>
          <p:nvPr/>
        </p:nvSpPr>
        <p:spPr>
          <a:xfrm>
            <a:off x="2720773" y="1189836"/>
            <a:ext cx="1211055" cy="1159586"/>
          </a:xfrm>
          <a:custGeom>
            <a:avLst/>
            <a:gdLst/>
            <a:ahLst/>
            <a:cxnLst/>
            <a:rect l="l" t="t" r="r" b="b"/>
            <a:pathLst>
              <a:path w="1211055" h="1159586">
                <a:moveTo>
                  <a:pt x="0" y="0"/>
                </a:moveTo>
                <a:lnTo>
                  <a:pt x="1211055" y="0"/>
                </a:lnTo>
                <a:lnTo>
                  <a:pt x="1211055" y="1159586"/>
                </a:lnTo>
                <a:lnTo>
                  <a:pt x="0" y="115958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5" name="Freeform 15"/>
          <p:cNvSpPr/>
          <p:nvPr/>
        </p:nvSpPr>
        <p:spPr>
          <a:xfrm>
            <a:off x="715549" y="6732162"/>
            <a:ext cx="4603576" cy="2876727"/>
          </a:xfrm>
          <a:custGeom>
            <a:avLst/>
            <a:gdLst/>
            <a:ahLst/>
            <a:cxnLst/>
            <a:rect l="l" t="t" r="r" b="b"/>
            <a:pathLst>
              <a:path w="4603576" h="2876727">
                <a:moveTo>
                  <a:pt x="0" y="0"/>
                </a:moveTo>
                <a:lnTo>
                  <a:pt x="4603576" y="0"/>
                </a:lnTo>
                <a:lnTo>
                  <a:pt x="4603576" y="2876727"/>
                </a:lnTo>
                <a:lnTo>
                  <a:pt x="0" y="2876727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6" name="TextBox 16"/>
          <p:cNvSpPr txBox="1"/>
          <p:nvPr/>
        </p:nvSpPr>
        <p:spPr>
          <a:xfrm>
            <a:off x="6979551" y="4189772"/>
            <a:ext cx="7903982" cy="897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09"/>
              </a:lnSpc>
            </a:pPr>
            <a:r>
              <a:rPr lang="en-US" sz="3000">
                <a:solidFill>
                  <a:srgbClr val="FFFFFF"/>
                </a:solidFill>
                <a:latin typeface="Roboto Condensed"/>
              </a:rPr>
              <a:t>Se utilizan para crear un mundo tridimensional realista en el que se desarrolla la simulación.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099335" y="1623959"/>
            <a:ext cx="7903982" cy="897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09"/>
              </a:lnSpc>
            </a:pPr>
            <a:r>
              <a:rPr lang="en-US" sz="3000">
                <a:solidFill>
                  <a:srgbClr val="FFFFFF"/>
                </a:solidFill>
                <a:latin typeface="Roboto Condensed"/>
              </a:rPr>
              <a:t>Contiene modelos 3D para representar el entorno, incluyendo edificios, terreno, vehículos y más</a:t>
            </a:r>
          </a:p>
        </p:txBody>
      </p:sp>
      <p:sp>
        <p:nvSpPr>
          <p:cNvPr id="18" name="TextBox 18"/>
          <p:cNvSpPr txBox="1"/>
          <p:nvPr/>
        </p:nvSpPr>
        <p:spPr>
          <a:xfrm rot="5400000">
            <a:off x="13036920" y="4410158"/>
            <a:ext cx="8136826" cy="19008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87"/>
              </a:lnSpc>
            </a:pPr>
            <a:r>
              <a:rPr lang="en-US" sz="6399">
                <a:solidFill>
                  <a:srgbClr val="FFFFFF"/>
                </a:solidFill>
                <a:latin typeface="Roboto Condensed Bold"/>
              </a:rPr>
              <a:t>Modelado del Entorno (Scenery Models):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15549" y="930247"/>
            <a:ext cx="4992607" cy="1678764"/>
          </a:xfrm>
          <a:custGeom>
            <a:avLst/>
            <a:gdLst/>
            <a:ahLst/>
            <a:cxnLst/>
            <a:rect l="l" t="t" r="r" b="b"/>
            <a:pathLst>
              <a:path w="4992607" h="1678764">
                <a:moveTo>
                  <a:pt x="0" y="0"/>
                </a:moveTo>
                <a:lnTo>
                  <a:pt x="4992607" y="0"/>
                </a:lnTo>
                <a:lnTo>
                  <a:pt x="4992607" y="1678764"/>
                </a:lnTo>
                <a:lnTo>
                  <a:pt x="0" y="16787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grpSp>
        <p:nvGrpSpPr>
          <p:cNvPr id="3" name="Group 3"/>
          <p:cNvGrpSpPr/>
          <p:nvPr/>
        </p:nvGrpSpPr>
        <p:grpSpPr>
          <a:xfrm>
            <a:off x="15725500" y="-1396380"/>
            <a:ext cx="7703650" cy="13620139"/>
            <a:chOff x="0" y="0"/>
            <a:chExt cx="2028945" cy="358719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028945" cy="3587197"/>
            </a:xfrm>
            <a:custGeom>
              <a:avLst/>
              <a:gdLst/>
              <a:ahLst/>
              <a:cxnLst/>
              <a:rect l="l" t="t" r="r" b="b"/>
              <a:pathLst>
                <a:path w="2028945" h="3587197">
                  <a:moveTo>
                    <a:pt x="0" y="0"/>
                  </a:moveTo>
                  <a:lnTo>
                    <a:pt x="2028945" y="0"/>
                  </a:lnTo>
                  <a:lnTo>
                    <a:pt x="2028945" y="3587197"/>
                  </a:lnTo>
                  <a:lnTo>
                    <a:pt x="0" y="3587197"/>
                  </a:lnTo>
                  <a:close/>
                </a:path>
              </a:pathLst>
            </a:custGeom>
            <a:solidFill>
              <a:srgbClr val="35858B"/>
            </a:solidFill>
          </p:spPr>
          <p:txBody>
            <a:bodyPr/>
            <a:lstStyle/>
            <a:p>
              <a:endParaRPr lang="es-MX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AutoShape 6"/>
          <p:cNvSpPr/>
          <p:nvPr/>
        </p:nvSpPr>
        <p:spPr>
          <a:xfrm>
            <a:off x="5708156" y="1891612"/>
            <a:ext cx="1179099" cy="0"/>
          </a:xfrm>
          <a:prstGeom prst="line">
            <a:avLst/>
          </a:prstGeom>
          <a:ln w="66675" cap="flat">
            <a:solidFill>
              <a:srgbClr val="AEFEFF"/>
            </a:solidFill>
            <a:prstDash val="solid"/>
            <a:headEnd type="none" w="sm" len="sm"/>
            <a:tailEnd type="oval" w="lg" len="lg"/>
          </a:ln>
        </p:spPr>
        <p:txBody>
          <a:bodyPr/>
          <a:lstStyle/>
          <a:p>
            <a:endParaRPr lang="es-MX"/>
          </a:p>
        </p:txBody>
      </p:sp>
      <p:sp>
        <p:nvSpPr>
          <p:cNvPr id="7" name="Freeform 7"/>
          <p:cNvSpPr/>
          <p:nvPr/>
        </p:nvSpPr>
        <p:spPr>
          <a:xfrm rot="-5400000">
            <a:off x="10542254" y="5013876"/>
            <a:ext cx="10445574" cy="417823"/>
          </a:xfrm>
          <a:custGeom>
            <a:avLst/>
            <a:gdLst/>
            <a:ahLst/>
            <a:cxnLst/>
            <a:rect l="l" t="t" r="r" b="b"/>
            <a:pathLst>
              <a:path w="10445574" h="417823">
                <a:moveTo>
                  <a:pt x="0" y="0"/>
                </a:moveTo>
                <a:lnTo>
                  <a:pt x="10445574" y="0"/>
                </a:lnTo>
                <a:lnTo>
                  <a:pt x="10445574" y="417822"/>
                </a:lnTo>
                <a:lnTo>
                  <a:pt x="0" y="41782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8" name="Freeform 8"/>
          <p:cNvSpPr/>
          <p:nvPr/>
        </p:nvSpPr>
        <p:spPr>
          <a:xfrm>
            <a:off x="715549" y="3681798"/>
            <a:ext cx="4992607" cy="1678764"/>
          </a:xfrm>
          <a:custGeom>
            <a:avLst/>
            <a:gdLst/>
            <a:ahLst/>
            <a:cxnLst/>
            <a:rect l="l" t="t" r="r" b="b"/>
            <a:pathLst>
              <a:path w="4992607" h="1678764">
                <a:moveTo>
                  <a:pt x="0" y="0"/>
                </a:moveTo>
                <a:lnTo>
                  <a:pt x="4992607" y="0"/>
                </a:lnTo>
                <a:lnTo>
                  <a:pt x="4992607" y="1678764"/>
                </a:lnTo>
                <a:lnTo>
                  <a:pt x="0" y="16787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9" name="AutoShape 9"/>
          <p:cNvSpPr/>
          <p:nvPr/>
        </p:nvSpPr>
        <p:spPr>
          <a:xfrm>
            <a:off x="5708156" y="4643162"/>
            <a:ext cx="1179099" cy="0"/>
          </a:xfrm>
          <a:prstGeom prst="line">
            <a:avLst/>
          </a:prstGeom>
          <a:ln w="66675" cap="flat">
            <a:solidFill>
              <a:srgbClr val="AEFEFF"/>
            </a:solidFill>
            <a:prstDash val="solid"/>
            <a:headEnd type="none" w="sm" len="sm"/>
            <a:tailEnd type="oval" w="lg" len="lg"/>
          </a:ln>
        </p:spPr>
        <p:txBody>
          <a:bodyPr/>
          <a:lstStyle/>
          <a:p>
            <a:endParaRPr lang="es-MX"/>
          </a:p>
        </p:txBody>
      </p:sp>
      <p:sp>
        <p:nvSpPr>
          <p:cNvPr id="10" name="Freeform 10"/>
          <p:cNvSpPr/>
          <p:nvPr/>
        </p:nvSpPr>
        <p:spPr>
          <a:xfrm rot="-10800000">
            <a:off x="-1050073" y="5413689"/>
            <a:ext cx="7246559" cy="4873311"/>
          </a:xfrm>
          <a:custGeom>
            <a:avLst/>
            <a:gdLst/>
            <a:ahLst/>
            <a:cxnLst/>
            <a:rect l="l" t="t" r="r" b="b"/>
            <a:pathLst>
              <a:path w="7246559" h="4873311">
                <a:moveTo>
                  <a:pt x="0" y="0"/>
                </a:moveTo>
                <a:lnTo>
                  <a:pt x="7246559" y="0"/>
                </a:lnTo>
                <a:lnTo>
                  <a:pt x="7246559" y="4873311"/>
                </a:lnTo>
                <a:lnTo>
                  <a:pt x="0" y="487331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1" name="Freeform 11"/>
          <p:cNvSpPr/>
          <p:nvPr/>
        </p:nvSpPr>
        <p:spPr>
          <a:xfrm rot="5400000" flipH="1" flipV="1">
            <a:off x="7173364" y="6939913"/>
            <a:ext cx="3966918" cy="2727256"/>
          </a:xfrm>
          <a:custGeom>
            <a:avLst/>
            <a:gdLst/>
            <a:ahLst/>
            <a:cxnLst/>
            <a:rect l="l" t="t" r="r" b="b"/>
            <a:pathLst>
              <a:path w="3966918" h="2727256">
                <a:moveTo>
                  <a:pt x="3966919" y="2727256"/>
                </a:moveTo>
                <a:lnTo>
                  <a:pt x="0" y="2727256"/>
                </a:lnTo>
                <a:lnTo>
                  <a:pt x="0" y="0"/>
                </a:lnTo>
                <a:lnTo>
                  <a:pt x="3966919" y="0"/>
                </a:lnTo>
                <a:lnTo>
                  <a:pt x="3966919" y="2727256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2" name="Freeform 12"/>
          <p:cNvSpPr/>
          <p:nvPr/>
        </p:nvSpPr>
        <p:spPr>
          <a:xfrm rot="5400000" flipH="1" flipV="1">
            <a:off x="10146755" y="6130318"/>
            <a:ext cx="4926438" cy="3386926"/>
          </a:xfrm>
          <a:custGeom>
            <a:avLst/>
            <a:gdLst/>
            <a:ahLst/>
            <a:cxnLst/>
            <a:rect l="l" t="t" r="r" b="b"/>
            <a:pathLst>
              <a:path w="4926438" h="3386926">
                <a:moveTo>
                  <a:pt x="4926438" y="3386926"/>
                </a:moveTo>
                <a:lnTo>
                  <a:pt x="0" y="3386926"/>
                </a:lnTo>
                <a:lnTo>
                  <a:pt x="0" y="0"/>
                </a:lnTo>
                <a:lnTo>
                  <a:pt x="4926438" y="0"/>
                </a:lnTo>
                <a:lnTo>
                  <a:pt x="4926438" y="3386926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3" name="Freeform 13"/>
          <p:cNvSpPr/>
          <p:nvPr/>
        </p:nvSpPr>
        <p:spPr>
          <a:xfrm>
            <a:off x="2614518" y="1172294"/>
            <a:ext cx="1194670" cy="1194670"/>
          </a:xfrm>
          <a:custGeom>
            <a:avLst/>
            <a:gdLst/>
            <a:ahLst/>
            <a:cxnLst/>
            <a:rect l="l" t="t" r="r" b="b"/>
            <a:pathLst>
              <a:path w="1194670" h="1194670">
                <a:moveTo>
                  <a:pt x="0" y="0"/>
                </a:moveTo>
                <a:lnTo>
                  <a:pt x="1194670" y="0"/>
                </a:lnTo>
                <a:lnTo>
                  <a:pt x="1194670" y="1194670"/>
                </a:lnTo>
                <a:lnTo>
                  <a:pt x="0" y="119467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4" name="Freeform 14"/>
          <p:cNvSpPr/>
          <p:nvPr/>
        </p:nvSpPr>
        <p:spPr>
          <a:xfrm>
            <a:off x="2413446" y="4099126"/>
            <a:ext cx="2027885" cy="844107"/>
          </a:xfrm>
          <a:custGeom>
            <a:avLst/>
            <a:gdLst/>
            <a:ahLst/>
            <a:cxnLst/>
            <a:rect l="l" t="t" r="r" b="b"/>
            <a:pathLst>
              <a:path w="2027885" h="844107">
                <a:moveTo>
                  <a:pt x="0" y="0"/>
                </a:moveTo>
                <a:lnTo>
                  <a:pt x="2027885" y="0"/>
                </a:lnTo>
                <a:lnTo>
                  <a:pt x="2027885" y="844107"/>
                </a:lnTo>
                <a:lnTo>
                  <a:pt x="0" y="84410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5" name="Freeform 15"/>
          <p:cNvSpPr/>
          <p:nvPr/>
        </p:nvSpPr>
        <p:spPr>
          <a:xfrm>
            <a:off x="416744" y="6846462"/>
            <a:ext cx="4631109" cy="2776350"/>
          </a:xfrm>
          <a:custGeom>
            <a:avLst/>
            <a:gdLst/>
            <a:ahLst/>
            <a:cxnLst/>
            <a:rect l="l" t="t" r="r" b="b"/>
            <a:pathLst>
              <a:path w="4631109" h="2776350">
                <a:moveTo>
                  <a:pt x="0" y="0"/>
                </a:moveTo>
                <a:lnTo>
                  <a:pt x="4631109" y="0"/>
                </a:lnTo>
                <a:lnTo>
                  <a:pt x="4631109" y="2776350"/>
                </a:lnTo>
                <a:lnTo>
                  <a:pt x="0" y="2776350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6" name="TextBox 16"/>
          <p:cNvSpPr txBox="1"/>
          <p:nvPr/>
        </p:nvSpPr>
        <p:spPr>
          <a:xfrm>
            <a:off x="7163817" y="4169798"/>
            <a:ext cx="7903982" cy="897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09"/>
              </a:lnSpc>
            </a:pPr>
            <a:r>
              <a:rPr lang="en-US" sz="3000" dirty="0" err="1">
                <a:solidFill>
                  <a:srgbClr val="FFFFFF"/>
                </a:solidFill>
                <a:latin typeface="Roboto Condensed"/>
              </a:rPr>
              <a:t>Incluye</a:t>
            </a:r>
            <a:r>
              <a:rPr lang="en-US" sz="3000" dirty="0">
                <a:solidFill>
                  <a:srgbClr val="FFFFFF"/>
                </a:solidFill>
                <a:latin typeface="Roboto Condensed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Roboto Condensed"/>
              </a:rPr>
              <a:t>modelado</a:t>
            </a:r>
            <a:r>
              <a:rPr lang="en-US" sz="3000" dirty="0">
                <a:solidFill>
                  <a:srgbClr val="FFFFFF"/>
                </a:solidFill>
                <a:latin typeface="Roboto Condensed"/>
              </a:rPr>
              <a:t> de </a:t>
            </a:r>
            <a:r>
              <a:rPr lang="en-US" sz="3000" dirty="0" err="1">
                <a:solidFill>
                  <a:srgbClr val="FFFFFF"/>
                </a:solidFill>
                <a:latin typeface="Roboto Condensed"/>
              </a:rPr>
              <a:t>viento</a:t>
            </a:r>
            <a:r>
              <a:rPr lang="en-US" sz="3000" dirty="0">
                <a:solidFill>
                  <a:srgbClr val="FFFFFF"/>
                </a:solidFill>
                <a:latin typeface="Roboto Condensed"/>
              </a:rPr>
              <a:t>, </a:t>
            </a:r>
            <a:r>
              <a:rPr lang="en-US" sz="3000" dirty="0" err="1">
                <a:solidFill>
                  <a:srgbClr val="FFFFFF"/>
                </a:solidFill>
                <a:latin typeface="Roboto Condensed"/>
              </a:rPr>
              <a:t>turbulencia</a:t>
            </a:r>
            <a:r>
              <a:rPr lang="en-US" sz="3000" dirty="0">
                <a:solidFill>
                  <a:srgbClr val="FFFFFF"/>
                </a:solidFill>
                <a:latin typeface="Roboto Condensed"/>
              </a:rPr>
              <a:t>, </a:t>
            </a:r>
            <a:r>
              <a:rPr lang="en-US" sz="3000" dirty="0" err="1">
                <a:solidFill>
                  <a:srgbClr val="FFFFFF"/>
                </a:solidFill>
                <a:latin typeface="Roboto Condensed"/>
              </a:rPr>
              <a:t>nubes</a:t>
            </a:r>
            <a:r>
              <a:rPr lang="en-US" sz="3000" dirty="0">
                <a:solidFill>
                  <a:srgbClr val="FFFFFF"/>
                </a:solidFill>
                <a:latin typeface="Roboto Condensed"/>
              </a:rPr>
              <a:t>, </a:t>
            </a:r>
            <a:r>
              <a:rPr lang="en-US" sz="3000" dirty="0" err="1">
                <a:solidFill>
                  <a:srgbClr val="FFFFFF"/>
                </a:solidFill>
                <a:latin typeface="Roboto Condensed"/>
              </a:rPr>
              <a:t>precipitaciones</a:t>
            </a:r>
            <a:r>
              <a:rPr lang="en-US" sz="3000" dirty="0">
                <a:solidFill>
                  <a:srgbClr val="FFFFFF"/>
                </a:solidFill>
                <a:latin typeface="Roboto Condensed"/>
              </a:rPr>
              <a:t> y </a:t>
            </a:r>
            <a:r>
              <a:rPr lang="en-US" sz="3000" dirty="0" err="1">
                <a:solidFill>
                  <a:srgbClr val="FFFFFF"/>
                </a:solidFill>
                <a:latin typeface="Roboto Condensed"/>
              </a:rPr>
              <a:t>otros</a:t>
            </a:r>
            <a:r>
              <a:rPr lang="en-US" sz="3000" dirty="0">
                <a:solidFill>
                  <a:srgbClr val="FFFFFF"/>
                </a:solidFill>
                <a:latin typeface="Roboto Condensed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Roboto Condensed"/>
              </a:rPr>
              <a:t>fenómenos</a:t>
            </a:r>
            <a:r>
              <a:rPr lang="en-US" sz="3000" dirty="0">
                <a:solidFill>
                  <a:srgbClr val="FFFFFF"/>
                </a:solidFill>
                <a:latin typeface="Roboto Condensed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Roboto Condensed"/>
              </a:rPr>
              <a:t>meteorológicos</a:t>
            </a:r>
            <a:r>
              <a:rPr lang="en-US" sz="3000" dirty="0">
                <a:solidFill>
                  <a:srgbClr val="FFFFFF"/>
                </a:solidFill>
                <a:latin typeface="Roboto Condensed"/>
              </a:rPr>
              <a:t>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099335" y="1623959"/>
            <a:ext cx="7903982" cy="897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09"/>
              </a:lnSpc>
            </a:pPr>
            <a:r>
              <a:rPr lang="en-US" sz="3000">
                <a:solidFill>
                  <a:srgbClr val="FFFFFF"/>
                </a:solidFill>
                <a:latin typeface="Roboto Condensed"/>
              </a:rPr>
              <a:t>Se encarga de simular las condiciones climáticas y la atmósfera.</a:t>
            </a:r>
          </a:p>
        </p:txBody>
      </p:sp>
      <p:sp>
        <p:nvSpPr>
          <p:cNvPr id="18" name="TextBox 18"/>
          <p:cNvSpPr txBox="1"/>
          <p:nvPr/>
        </p:nvSpPr>
        <p:spPr>
          <a:xfrm rot="5400000">
            <a:off x="12136610" y="4183123"/>
            <a:ext cx="9937443" cy="19008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87"/>
              </a:lnSpc>
            </a:pPr>
            <a:r>
              <a:rPr lang="en-US" sz="6399">
                <a:solidFill>
                  <a:srgbClr val="FFFFFF"/>
                </a:solidFill>
                <a:latin typeface="Roboto Condensed Bold"/>
              </a:rPr>
              <a:t>Modelado de Clima y Atmósfera (Weather Models)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521075" y="-377508"/>
            <a:ext cx="27488974" cy="3086100"/>
            <a:chOff x="0" y="0"/>
            <a:chExt cx="7239895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239895" cy="812800"/>
            </a:xfrm>
            <a:custGeom>
              <a:avLst/>
              <a:gdLst/>
              <a:ahLst/>
              <a:cxnLst/>
              <a:rect l="l" t="t" r="r" b="b"/>
              <a:pathLst>
                <a:path w="7239895" h="812800">
                  <a:moveTo>
                    <a:pt x="0" y="0"/>
                  </a:moveTo>
                  <a:lnTo>
                    <a:pt x="7239895" y="0"/>
                  </a:lnTo>
                  <a:lnTo>
                    <a:pt x="7239895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35858B"/>
            </a:solidFill>
          </p:spPr>
          <p:txBody>
            <a:bodyPr/>
            <a:lstStyle/>
            <a:p>
              <a:endParaRPr lang="es-MX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-10800000">
            <a:off x="0" y="2339060"/>
            <a:ext cx="18476613" cy="739065"/>
          </a:xfrm>
          <a:custGeom>
            <a:avLst/>
            <a:gdLst/>
            <a:ahLst/>
            <a:cxnLst/>
            <a:rect l="l" t="t" r="r" b="b"/>
            <a:pathLst>
              <a:path w="18476613" h="739065">
                <a:moveTo>
                  <a:pt x="0" y="0"/>
                </a:moveTo>
                <a:lnTo>
                  <a:pt x="18476613" y="0"/>
                </a:lnTo>
                <a:lnTo>
                  <a:pt x="18476613" y="739064"/>
                </a:lnTo>
                <a:lnTo>
                  <a:pt x="0" y="7390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6" name="Freeform 6"/>
          <p:cNvSpPr/>
          <p:nvPr/>
        </p:nvSpPr>
        <p:spPr>
          <a:xfrm>
            <a:off x="0" y="-1086438"/>
            <a:ext cx="5520044" cy="3795030"/>
          </a:xfrm>
          <a:custGeom>
            <a:avLst/>
            <a:gdLst/>
            <a:ahLst/>
            <a:cxnLst/>
            <a:rect l="l" t="t" r="r" b="b"/>
            <a:pathLst>
              <a:path w="5520044" h="3795030">
                <a:moveTo>
                  <a:pt x="0" y="0"/>
                </a:moveTo>
                <a:lnTo>
                  <a:pt x="5520044" y="0"/>
                </a:lnTo>
                <a:lnTo>
                  <a:pt x="5520044" y="3795030"/>
                </a:lnTo>
                <a:lnTo>
                  <a:pt x="0" y="37950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7" name="Freeform 7"/>
          <p:cNvSpPr/>
          <p:nvPr/>
        </p:nvSpPr>
        <p:spPr>
          <a:xfrm rot="-10800000">
            <a:off x="13297375" y="-1086438"/>
            <a:ext cx="5520044" cy="3795030"/>
          </a:xfrm>
          <a:custGeom>
            <a:avLst/>
            <a:gdLst/>
            <a:ahLst/>
            <a:cxnLst/>
            <a:rect l="l" t="t" r="r" b="b"/>
            <a:pathLst>
              <a:path w="5520044" h="3795030">
                <a:moveTo>
                  <a:pt x="0" y="0"/>
                </a:moveTo>
                <a:lnTo>
                  <a:pt x="5520044" y="0"/>
                </a:lnTo>
                <a:lnTo>
                  <a:pt x="5520044" y="3795030"/>
                </a:lnTo>
                <a:lnTo>
                  <a:pt x="0" y="37950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8" name="Freeform 8"/>
          <p:cNvSpPr/>
          <p:nvPr/>
        </p:nvSpPr>
        <p:spPr>
          <a:xfrm rot="-10800000">
            <a:off x="-1515846" y="3507257"/>
            <a:ext cx="9169379" cy="6166408"/>
          </a:xfrm>
          <a:custGeom>
            <a:avLst/>
            <a:gdLst/>
            <a:ahLst/>
            <a:cxnLst/>
            <a:rect l="l" t="t" r="r" b="b"/>
            <a:pathLst>
              <a:path w="9169379" h="6166408">
                <a:moveTo>
                  <a:pt x="0" y="0"/>
                </a:moveTo>
                <a:lnTo>
                  <a:pt x="9169379" y="0"/>
                </a:lnTo>
                <a:lnTo>
                  <a:pt x="9169379" y="6166407"/>
                </a:lnTo>
                <a:lnTo>
                  <a:pt x="0" y="616640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grpSp>
        <p:nvGrpSpPr>
          <p:cNvPr id="9" name="Group 9"/>
          <p:cNvGrpSpPr/>
          <p:nvPr/>
        </p:nvGrpSpPr>
        <p:grpSpPr>
          <a:xfrm>
            <a:off x="9313913" y="5133061"/>
            <a:ext cx="188513" cy="188513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EFEFF"/>
            </a:solidFill>
          </p:spPr>
          <p:txBody>
            <a:bodyPr/>
            <a:lstStyle/>
            <a:p>
              <a:endParaRPr lang="es-MX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70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9313913" y="5673029"/>
            <a:ext cx="188513" cy="188513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EFEFF"/>
            </a:solidFill>
          </p:spPr>
          <p:txBody>
            <a:bodyPr/>
            <a:lstStyle/>
            <a:p>
              <a:endParaRPr lang="es-MX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70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9313913" y="6212996"/>
            <a:ext cx="188513" cy="188513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EFEFF"/>
            </a:solidFill>
          </p:spPr>
          <p:txBody>
            <a:bodyPr/>
            <a:lstStyle/>
            <a:p>
              <a:endParaRPr lang="es-MX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70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9313913" y="6753935"/>
            <a:ext cx="188513" cy="188513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EFEFF"/>
            </a:solidFill>
          </p:spPr>
          <p:txBody>
            <a:bodyPr/>
            <a:lstStyle/>
            <a:p>
              <a:endParaRPr lang="es-MX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70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9313913" y="7294873"/>
            <a:ext cx="188513" cy="188513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EFEFF"/>
            </a:solidFill>
          </p:spPr>
          <p:txBody>
            <a:bodyPr/>
            <a:lstStyle/>
            <a:p>
              <a:endParaRPr lang="es-MX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70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9313913" y="7834841"/>
            <a:ext cx="188513" cy="188513"/>
            <a:chOff x="0" y="0"/>
            <a:chExt cx="812800" cy="8128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EFEFF"/>
            </a:solidFill>
          </p:spPr>
          <p:txBody>
            <a:bodyPr/>
            <a:lstStyle/>
            <a:p>
              <a:endParaRPr lang="es-MX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70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9313913" y="8374809"/>
            <a:ext cx="188513" cy="188513"/>
            <a:chOff x="0" y="0"/>
            <a:chExt cx="812800" cy="8128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EFEFF"/>
            </a:solidFill>
          </p:spPr>
          <p:txBody>
            <a:bodyPr/>
            <a:lstStyle/>
            <a:p>
              <a:endParaRPr lang="es-MX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7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0" name="Freeform 30"/>
          <p:cNvSpPr/>
          <p:nvPr/>
        </p:nvSpPr>
        <p:spPr>
          <a:xfrm>
            <a:off x="485047" y="5227318"/>
            <a:ext cx="6498311" cy="3858372"/>
          </a:xfrm>
          <a:custGeom>
            <a:avLst/>
            <a:gdLst/>
            <a:ahLst/>
            <a:cxnLst/>
            <a:rect l="l" t="t" r="r" b="b"/>
            <a:pathLst>
              <a:path w="6498311" h="3858372">
                <a:moveTo>
                  <a:pt x="0" y="0"/>
                </a:moveTo>
                <a:lnTo>
                  <a:pt x="6498311" y="0"/>
                </a:lnTo>
                <a:lnTo>
                  <a:pt x="6498311" y="3858372"/>
                </a:lnTo>
                <a:lnTo>
                  <a:pt x="0" y="385837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31" name="TextBox 31"/>
          <p:cNvSpPr txBox="1"/>
          <p:nvPr/>
        </p:nvSpPr>
        <p:spPr>
          <a:xfrm>
            <a:off x="5710078" y="820602"/>
            <a:ext cx="7056457" cy="9578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87"/>
              </a:lnSpc>
            </a:pPr>
            <a:r>
              <a:rPr lang="en-US" sz="6399">
                <a:solidFill>
                  <a:srgbClr val="FFFFFF"/>
                </a:solidFill>
                <a:latin typeface="Roboto Condensed Bold"/>
              </a:rPr>
              <a:t>Aplicaciones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9900457" y="4993003"/>
            <a:ext cx="8576157" cy="459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09"/>
              </a:lnSpc>
            </a:pPr>
            <a:r>
              <a:rPr lang="en-US" sz="3000">
                <a:solidFill>
                  <a:srgbClr val="FFFFFF"/>
                </a:solidFill>
                <a:latin typeface="Roboto Condensed"/>
              </a:rPr>
              <a:t>Entrenamiento y Práctica de Pilotos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9900457" y="5532970"/>
            <a:ext cx="8576157" cy="459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09"/>
              </a:lnSpc>
            </a:pPr>
            <a:r>
              <a:rPr lang="en-US" sz="3000">
                <a:solidFill>
                  <a:srgbClr val="FFFFFF"/>
                </a:solidFill>
                <a:latin typeface="Roboto Condensed"/>
              </a:rPr>
              <a:t>Investigación Aeroespacial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9900457" y="6072938"/>
            <a:ext cx="8576157" cy="459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09"/>
              </a:lnSpc>
            </a:pPr>
            <a:r>
              <a:rPr lang="en-US" sz="3000">
                <a:solidFill>
                  <a:srgbClr val="FFFFFF"/>
                </a:solidFill>
                <a:latin typeface="Roboto Condensed"/>
              </a:rPr>
              <a:t>Desarrollo y Pruebas de Aeronaves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9900457" y="6612906"/>
            <a:ext cx="8576157" cy="459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09"/>
              </a:lnSpc>
            </a:pPr>
            <a:r>
              <a:rPr lang="en-US" sz="3000">
                <a:solidFill>
                  <a:srgbClr val="FFFFFF"/>
                </a:solidFill>
                <a:latin typeface="Roboto Condensed"/>
              </a:rPr>
              <a:t>Experiencia de Vuelo para Aficionados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9900457" y="7148211"/>
            <a:ext cx="8004721" cy="459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9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Roboto Condensed"/>
              </a:rPr>
              <a:t>Desarrollo de Contenido y Escenarios Personalizados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9900457" y="7694782"/>
            <a:ext cx="4237434" cy="459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9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Roboto Condensed"/>
              </a:rPr>
              <a:t>Exploración Turística Virtual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9900457" y="8239612"/>
            <a:ext cx="9169380" cy="4488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509"/>
              </a:lnSpc>
              <a:spcBef>
                <a:spcPct val="0"/>
              </a:spcBef>
            </a:pPr>
            <a:r>
              <a:rPr lang="en-US" sz="3000" dirty="0" err="1">
                <a:solidFill>
                  <a:srgbClr val="FFFFFF"/>
                </a:solidFill>
                <a:latin typeface="Roboto Condensed"/>
              </a:rPr>
              <a:t>Formación</a:t>
            </a:r>
            <a:r>
              <a:rPr lang="en-US" sz="3000" dirty="0">
                <a:solidFill>
                  <a:srgbClr val="FFFFFF"/>
                </a:solidFill>
                <a:latin typeface="Roboto Condensed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Roboto Condensed"/>
              </a:rPr>
              <a:t>en</a:t>
            </a:r>
            <a:r>
              <a:rPr lang="en-US" sz="3000" dirty="0">
                <a:solidFill>
                  <a:srgbClr val="FFFFFF"/>
                </a:solidFill>
                <a:latin typeface="Roboto Condensed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Roboto Condensed"/>
              </a:rPr>
              <a:t>Navegación</a:t>
            </a:r>
            <a:r>
              <a:rPr lang="en-US" sz="3000" dirty="0">
                <a:solidFill>
                  <a:srgbClr val="FFFFFF"/>
                </a:solidFill>
                <a:latin typeface="Roboto Condensed"/>
              </a:rPr>
              <a:t> y Comunicaciones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638050" y="9749654"/>
            <a:ext cx="18926050" cy="7002250"/>
            <a:chOff x="0" y="0"/>
            <a:chExt cx="4984639" cy="18442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984639" cy="1844214"/>
            </a:xfrm>
            <a:custGeom>
              <a:avLst/>
              <a:gdLst/>
              <a:ahLst/>
              <a:cxnLst/>
              <a:rect l="l" t="t" r="r" b="b"/>
              <a:pathLst>
                <a:path w="4984639" h="1844214">
                  <a:moveTo>
                    <a:pt x="0" y="0"/>
                  </a:moveTo>
                  <a:lnTo>
                    <a:pt x="4984639" y="0"/>
                  </a:lnTo>
                  <a:lnTo>
                    <a:pt x="4984639" y="1844214"/>
                  </a:lnTo>
                  <a:lnTo>
                    <a:pt x="0" y="1844214"/>
                  </a:lnTo>
                  <a:close/>
                </a:path>
              </a:pathLst>
            </a:custGeom>
            <a:solidFill>
              <a:srgbClr val="4FBDBA"/>
            </a:solidFill>
          </p:spPr>
          <p:txBody>
            <a:bodyPr/>
            <a:lstStyle/>
            <a:p>
              <a:endParaRPr lang="es-MX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339162" y="2264525"/>
            <a:ext cx="6327408" cy="2027407"/>
          </a:xfrm>
          <a:custGeom>
            <a:avLst/>
            <a:gdLst/>
            <a:ahLst/>
            <a:cxnLst/>
            <a:rect l="l" t="t" r="r" b="b"/>
            <a:pathLst>
              <a:path w="6327408" h="2027407">
                <a:moveTo>
                  <a:pt x="0" y="0"/>
                </a:moveTo>
                <a:lnTo>
                  <a:pt x="6327407" y="0"/>
                </a:lnTo>
                <a:lnTo>
                  <a:pt x="6327407" y="2027407"/>
                </a:lnTo>
                <a:lnTo>
                  <a:pt x="0" y="20274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6" name="Freeform 6"/>
          <p:cNvSpPr/>
          <p:nvPr/>
        </p:nvSpPr>
        <p:spPr>
          <a:xfrm>
            <a:off x="0" y="856107"/>
            <a:ext cx="5933725" cy="924672"/>
          </a:xfrm>
          <a:custGeom>
            <a:avLst/>
            <a:gdLst/>
            <a:ahLst/>
            <a:cxnLst/>
            <a:rect l="l" t="t" r="r" b="b"/>
            <a:pathLst>
              <a:path w="5933725" h="924672">
                <a:moveTo>
                  <a:pt x="0" y="0"/>
                </a:moveTo>
                <a:lnTo>
                  <a:pt x="5933725" y="0"/>
                </a:lnTo>
                <a:lnTo>
                  <a:pt x="5933725" y="924672"/>
                </a:lnTo>
                <a:lnTo>
                  <a:pt x="0" y="9246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7" name="Freeform 7"/>
          <p:cNvSpPr/>
          <p:nvPr/>
        </p:nvSpPr>
        <p:spPr>
          <a:xfrm>
            <a:off x="12671693" y="1303459"/>
            <a:ext cx="5616307" cy="634175"/>
          </a:xfrm>
          <a:custGeom>
            <a:avLst/>
            <a:gdLst/>
            <a:ahLst/>
            <a:cxnLst/>
            <a:rect l="l" t="t" r="r" b="b"/>
            <a:pathLst>
              <a:path w="5616307" h="634175">
                <a:moveTo>
                  <a:pt x="0" y="0"/>
                </a:moveTo>
                <a:lnTo>
                  <a:pt x="5616307" y="0"/>
                </a:lnTo>
                <a:lnTo>
                  <a:pt x="5616307" y="634175"/>
                </a:lnTo>
                <a:lnTo>
                  <a:pt x="0" y="63417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8" name="Freeform 8"/>
          <p:cNvSpPr/>
          <p:nvPr/>
        </p:nvSpPr>
        <p:spPr>
          <a:xfrm>
            <a:off x="2966863" y="2430046"/>
            <a:ext cx="1498969" cy="1696364"/>
          </a:xfrm>
          <a:custGeom>
            <a:avLst/>
            <a:gdLst/>
            <a:ahLst/>
            <a:cxnLst/>
            <a:rect l="l" t="t" r="r" b="b"/>
            <a:pathLst>
              <a:path w="1498969" h="1696364">
                <a:moveTo>
                  <a:pt x="0" y="0"/>
                </a:moveTo>
                <a:lnTo>
                  <a:pt x="1498968" y="0"/>
                </a:lnTo>
                <a:lnTo>
                  <a:pt x="1498968" y="1696364"/>
                </a:lnTo>
                <a:lnTo>
                  <a:pt x="0" y="169636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9" name="Freeform 9"/>
          <p:cNvSpPr/>
          <p:nvPr/>
        </p:nvSpPr>
        <p:spPr>
          <a:xfrm>
            <a:off x="5008372" y="2430046"/>
            <a:ext cx="1492800" cy="1696364"/>
          </a:xfrm>
          <a:custGeom>
            <a:avLst/>
            <a:gdLst/>
            <a:ahLst/>
            <a:cxnLst/>
            <a:rect l="l" t="t" r="r" b="b"/>
            <a:pathLst>
              <a:path w="1492800" h="1696364">
                <a:moveTo>
                  <a:pt x="0" y="0"/>
                </a:moveTo>
                <a:lnTo>
                  <a:pt x="1492800" y="0"/>
                </a:lnTo>
                <a:lnTo>
                  <a:pt x="1492800" y="1696364"/>
                </a:lnTo>
                <a:lnTo>
                  <a:pt x="0" y="169636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0" name="Freeform 10"/>
          <p:cNvSpPr/>
          <p:nvPr/>
        </p:nvSpPr>
        <p:spPr>
          <a:xfrm>
            <a:off x="2341098" y="5139899"/>
            <a:ext cx="4641055" cy="1173914"/>
          </a:xfrm>
          <a:custGeom>
            <a:avLst/>
            <a:gdLst/>
            <a:ahLst/>
            <a:cxnLst/>
            <a:rect l="l" t="t" r="r" b="b"/>
            <a:pathLst>
              <a:path w="4641055" h="1173914">
                <a:moveTo>
                  <a:pt x="0" y="0"/>
                </a:moveTo>
                <a:lnTo>
                  <a:pt x="4641055" y="0"/>
                </a:lnTo>
                <a:lnTo>
                  <a:pt x="4641055" y="1173914"/>
                </a:lnTo>
                <a:lnTo>
                  <a:pt x="0" y="1173914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1" name="Freeform 11"/>
          <p:cNvSpPr/>
          <p:nvPr/>
        </p:nvSpPr>
        <p:spPr>
          <a:xfrm>
            <a:off x="1339162" y="4730082"/>
            <a:ext cx="6327408" cy="2027407"/>
          </a:xfrm>
          <a:custGeom>
            <a:avLst/>
            <a:gdLst/>
            <a:ahLst/>
            <a:cxnLst/>
            <a:rect l="l" t="t" r="r" b="b"/>
            <a:pathLst>
              <a:path w="6327408" h="2027407">
                <a:moveTo>
                  <a:pt x="0" y="0"/>
                </a:moveTo>
                <a:lnTo>
                  <a:pt x="6327407" y="0"/>
                </a:lnTo>
                <a:lnTo>
                  <a:pt x="6327407" y="2027407"/>
                </a:lnTo>
                <a:lnTo>
                  <a:pt x="0" y="20274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2" name="Freeform 12"/>
          <p:cNvSpPr/>
          <p:nvPr/>
        </p:nvSpPr>
        <p:spPr>
          <a:xfrm>
            <a:off x="1339162" y="7243264"/>
            <a:ext cx="6327408" cy="2027407"/>
          </a:xfrm>
          <a:custGeom>
            <a:avLst/>
            <a:gdLst/>
            <a:ahLst/>
            <a:cxnLst/>
            <a:rect l="l" t="t" r="r" b="b"/>
            <a:pathLst>
              <a:path w="6327408" h="2027407">
                <a:moveTo>
                  <a:pt x="0" y="0"/>
                </a:moveTo>
                <a:lnTo>
                  <a:pt x="6327407" y="0"/>
                </a:lnTo>
                <a:lnTo>
                  <a:pt x="6327407" y="2027407"/>
                </a:lnTo>
                <a:lnTo>
                  <a:pt x="0" y="20274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3" name="Freeform 13"/>
          <p:cNvSpPr/>
          <p:nvPr/>
        </p:nvSpPr>
        <p:spPr>
          <a:xfrm>
            <a:off x="3895980" y="7279769"/>
            <a:ext cx="1531290" cy="1990901"/>
          </a:xfrm>
          <a:custGeom>
            <a:avLst/>
            <a:gdLst/>
            <a:ahLst/>
            <a:cxnLst/>
            <a:rect l="l" t="t" r="r" b="b"/>
            <a:pathLst>
              <a:path w="1531290" h="1990901">
                <a:moveTo>
                  <a:pt x="0" y="0"/>
                </a:moveTo>
                <a:lnTo>
                  <a:pt x="1531290" y="0"/>
                </a:lnTo>
                <a:lnTo>
                  <a:pt x="1531290" y="1990902"/>
                </a:lnTo>
                <a:lnTo>
                  <a:pt x="0" y="1990902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4" name="Freeform 14"/>
          <p:cNvSpPr/>
          <p:nvPr/>
        </p:nvSpPr>
        <p:spPr>
          <a:xfrm>
            <a:off x="9508524" y="2264525"/>
            <a:ext cx="6327408" cy="2027407"/>
          </a:xfrm>
          <a:custGeom>
            <a:avLst/>
            <a:gdLst/>
            <a:ahLst/>
            <a:cxnLst/>
            <a:rect l="l" t="t" r="r" b="b"/>
            <a:pathLst>
              <a:path w="6327408" h="2027407">
                <a:moveTo>
                  <a:pt x="0" y="0"/>
                </a:moveTo>
                <a:lnTo>
                  <a:pt x="6327408" y="0"/>
                </a:lnTo>
                <a:lnTo>
                  <a:pt x="6327408" y="2027407"/>
                </a:lnTo>
                <a:lnTo>
                  <a:pt x="0" y="20274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5" name="Freeform 15"/>
          <p:cNvSpPr/>
          <p:nvPr/>
        </p:nvSpPr>
        <p:spPr>
          <a:xfrm>
            <a:off x="10469454" y="2430046"/>
            <a:ext cx="4662520" cy="1696364"/>
          </a:xfrm>
          <a:custGeom>
            <a:avLst/>
            <a:gdLst/>
            <a:ahLst/>
            <a:cxnLst/>
            <a:rect l="l" t="t" r="r" b="b"/>
            <a:pathLst>
              <a:path w="4662520" h="1696364">
                <a:moveTo>
                  <a:pt x="0" y="0"/>
                </a:moveTo>
                <a:lnTo>
                  <a:pt x="4662520" y="0"/>
                </a:lnTo>
                <a:lnTo>
                  <a:pt x="4662520" y="1696364"/>
                </a:lnTo>
                <a:lnTo>
                  <a:pt x="0" y="1696364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6" name="Freeform 16"/>
          <p:cNvSpPr/>
          <p:nvPr/>
        </p:nvSpPr>
        <p:spPr>
          <a:xfrm>
            <a:off x="9637010" y="4713152"/>
            <a:ext cx="6327408" cy="2027407"/>
          </a:xfrm>
          <a:custGeom>
            <a:avLst/>
            <a:gdLst/>
            <a:ahLst/>
            <a:cxnLst/>
            <a:rect l="l" t="t" r="r" b="b"/>
            <a:pathLst>
              <a:path w="6327408" h="2027407">
                <a:moveTo>
                  <a:pt x="0" y="0"/>
                </a:moveTo>
                <a:lnTo>
                  <a:pt x="6327408" y="0"/>
                </a:lnTo>
                <a:lnTo>
                  <a:pt x="6327408" y="2027407"/>
                </a:lnTo>
                <a:lnTo>
                  <a:pt x="0" y="20274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7" name="Freeform 17"/>
          <p:cNvSpPr/>
          <p:nvPr/>
        </p:nvSpPr>
        <p:spPr>
          <a:xfrm>
            <a:off x="10683824" y="5079105"/>
            <a:ext cx="4682706" cy="1379270"/>
          </a:xfrm>
          <a:custGeom>
            <a:avLst/>
            <a:gdLst/>
            <a:ahLst/>
            <a:cxnLst/>
            <a:rect l="l" t="t" r="r" b="b"/>
            <a:pathLst>
              <a:path w="4682706" h="1379270">
                <a:moveTo>
                  <a:pt x="0" y="0"/>
                </a:moveTo>
                <a:lnTo>
                  <a:pt x="4682705" y="0"/>
                </a:lnTo>
                <a:lnTo>
                  <a:pt x="4682705" y="1379269"/>
                </a:lnTo>
                <a:lnTo>
                  <a:pt x="0" y="1379269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8" name="Freeform 18">
            <a:hlinkClick r:id="rId17" tooltip="https://www.google.com/url?sa=i&amp;url=https%3A%2F%2Fwww.libhunt.com%2Fr%2Fjsbsim&amp;psig=AOvVaw39bklOxwzYW67S3dd-W8-m&amp;ust=1695748088277000&amp;source=images&amp;cd=vfe&amp;opi=89978449&amp;ved=0CBAQjRxqFwoTCICD_ISgxoEDFQAAAAAdAAAAABAF"/>
          </p:cNvPr>
          <p:cNvSpPr/>
          <p:nvPr/>
        </p:nvSpPr>
        <p:spPr>
          <a:xfrm>
            <a:off x="9861473" y="7243264"/>
            <a:ext cx="6327408" cy="2027407"/>
          </a:xfrm>
          <a:custGeom>
            <a:avLst/>
            <a:gdLst/>
            <a:ahLst/>
            <a:cxnLst/>
            <a:rect l="l" t="t" r="r" b="b"/>
            <a:pathLst>
              <a:path w="6327408" h="2027407">
                <a:moveTo>
                  <a:pt x="0" y="0"/>
                </a:moveTo>
                <a:lnTo>
                  <a:pt x="6327407" y="0"/>
                </a:lnTo>
                <a:lnTo>
                  <a:pt x="6327407" y="2027407"/>
                </a:lnTo>
                <a:lnTo>
                  <a:pt x="0" y="20274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9" name="Freeform 19"/>
          <p:cNvSpPr/>
          <p:nvPr/>
        </p:nvSpPr>
        <p:spPr>
          <a:xfrm>
            <a:off x="12377079" y="7437672"/>
            <a:ext cx="1614869" cy="1614869"/>
          </a:xfrm>
          <a:custGeom>
            <a:avLst/>
            <a:gdLst/>
            <a:ahLst/>
            <a:cxnLst/>
            <a:rect l="l" t="t" r="r" b="b"/>
            <a:pathLst>
              <a:path w="1614869" h="1614869">
                <a:moveTo>
                  <a:pt x="0" y="0"/>
                </a:moveTo>
                <a:lnTo>
                  <a:pt x="1614869" y="0"/>
                </a:lnTo>
                <a:lnTo>
                  <a:pt x="1614869" y="1614869"/>
                </a:lnTo>
                <a:lnTo>
                  <a:pt x="0" y="1614869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20" name="TextBox 20"/>
          <p:cNvSpPr txBox="1"/>
          <p:nvPr/>
        </p:nvSpPr>
        <p:spPr>
          <a:xfrm>
            <a:off x="5615772" y="1038225"/>
            <a:ext cx="7056457" cy="9578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87"/>
              </a:lnSpc>
            </a:pPr>
            <a:r>
              <a:rPr lang="en-US" sz="6399">
                <a:solidFill>
                  <a:srgbClr val="3DEDE8"/>
                </a:solidFill>
                <a:latin typeface="Roboto Condensed Bold"/>
              </a:rPr>
              <a:t>Tecnologías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6381969"/>
            <a:ext cx="5680045" cy="3905031"/>
          </a:xfrm>
          <a:custGeom>
            <a:avLst/>
            <a:gdLst/>
            <a:ahLst/>
            <a:cxnLst/>
            <a:rect l="l" t="t" r="r" b="b"/>
            <a:pathLst>
              <a:path w="5680045" h="3905031">
                <a:moveTo>
                  <a:pt x="0" y="0"/>
                </a:moveTo>
                <a:lnTo>
                  <a:pt x="5680045" y="0"/>
                </a:lnTo>
                <a:lnTo>
                  <a:pt x="5680045" y="3905031"/>
                </a:lnTo>
                <a:lnTo>
                  <a:pt x="0" y="39050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3" name="Freeform 3"/>
          <p:cNvSpPr/>
          <p:nvPr/>
        </p:nvSpPr>
        <p:spPr>
          <a:xfrm rot="-10800000">
            <a:off x="12582555" y="6375838"/>
            <a:ext cx="5680045" cy="3905031"/>
          </a:xfrm>
          <a:custGeom>
            <a:avLst/>
            <a:gdLst/>
            <a:ahLst/>
            <a:cxnLst/>
            <a:rect l="l" t="t" r="r" b="b"/>
            <a:pathLst>
              <a:path w="5680045" h="3905031">
                <a:moveTo>
                  <a:pt x="0" y="0"/>
                </a:moveTo>
                <a:lnTo>
                  <a:pt x="5680045" y="0"/>
                </a:lnTo>
                <a:lnTo>
                  <a:pt x="5680045" y="3905031"/>
                </a:lnTo>
                <a:lnTo>
                  <a:pt x="0" y="39050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4" name="TextBox 4"/>
          <p:cNvSpPr txBox="1"/>
          <p:nvPr/>
        </p:nvSpPr>
        <p:spPr>
          <a:xfrm>
            <a:off x="4855921" y="3367548"/>
            <a:ext cx="8576157" cy="15441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050"/>
              </a:lnSpc>
            </a:pPr>
            <a:r>
              <a:rPr lang="en-US" sz="10299" dirty="0">
                <a:solidFill>
                  <a:srgbClr val="3DEDE8"/>
                </a:solidFill>
                <a:latin typeface="Roboto Condensed Bold"/>
              </a:rPr>
              <a:t>THANK YOU</a:t>
            </a:r>
          </a:p>
        </p:txBody>
      </p:sp>
      <p:sp>
        <p:nvSpPr>
          <p:cNvPr id="5" name="Freeform 5"/>
          <p:cNvSpPr/>
          <p:nvPr/>
        </p:nvSpPr>
        <p:spPr>
          <a:xfrm rot="-10800000">
            <a:off x="-2116005" y="1543262"/>
            <a:ext cx="20404005" cy="816160"/>
          </a:xfrm>
          <a:custGeom>
            <a:avLst/>
            <a:gdLst/>
            <a:ahLst/>
            <a:cxnLst/>
            <a:rect l="l" t="t" r="r" b="b"/>
            <a:pathLst>
              <a:path w="20404005" h="816160">
                <a:moveTo>
                  <a:pt x="0" y="0"/>
                </a:moveTo>
                <a:lnTo>
                  <a:pt x="20404005" y="0"/>
                </a:lnTo>
                <a:lnTo>
                  <a:pt x="20404005" y="816160"/>
                </a:lnTo>
                <a:lnTo>
                  <a:pt x="0" y="8161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6" name="TextBox 16">
            <a:extLst>
              <a:ext uri="{FF2B5EF4-FFF2-40B4-BE49-F238E27FC236}">
                <a16:creationId xmlns:a16="http://schemas.microsoft.com/office/drawing/2014/main" id="{EDEB4D08-225C-6812-B839-94D5074CFF36}"/>
              </a:ext>
            </a:extLst>
          </p:cNvPr>
          <p:cNvSpPr txBox="1"/>
          <p:nvPr/>
        </p:nvSpPr>
        <p:spPr>
          <a:xfrm>
            <a:off x="5192008" y="4911741"/>
            <a:ext cx="7903982" cy="3218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/>
            <a:r>
              <a:rPr lang="es-MX" dirty="0">
                <a:solidFill>
                  <a:srgbClr val="FFFFFF"/>
                </a:solidFill>
                <a:latin typeface="Roboto Condensed"/>
              </a:rPr>
              <a:t>Referencias</a:t>
            </a:r>
          </a:p>
          <a:p>
            <a:pPr algn="ctr"/>
            <a:endParaRPr lang="es-MX" b="0" i="0" dirty="0">
              <a:solidFill>
                <a:schemeClr val="bg1"/>
              </a:solidFill>
              <a:effectLst/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MX" b="0" i="1" dirty="0"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Es/aeronaves</a:t>
            </a:r>
            <a:r>
              <a:rPr lang="es-MX" b="0" i="0" dirty="0"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. (s/f). Flightgear.org. Recuperado el 27 de septiembre de 2023, de https://wiki.flightgear.org/Es/Aeronaves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MX" b="0" i="1" dirty="0" err="1"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FlightGear</a:t>
            </a:r>
            <a:r>
              <a:rPr lang="es-MX" b="0" i="1" dirty="0"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</a:t>
            </a:r>
            <a:r>
              <a:rPr lang="es-MX" b="0" i="1" dirty="0" err="1"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Scenery</a:t>
            </a:r>
            <a:r>
              <a:rPr lang="es-MX" b="0" i="1" dirty="0"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</a:t>
            </a:r>
            <a:r>
              <a:rPr lang="es-MX" b="0" i="1" dirty="0" err="1"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Website</a:t>
            </a:r>
            <a:r>
              <a:rPr lang="es-MX" b="0" i="0" dirty="0"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. (s/f). Flightgear.org. Recuperado el 27 de septiembre de 2023, de https://scenery.flightgear.org/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MX" b="0" i="1" dirty="0" err="1"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FlightGear</a:t>
            </a:r>
            <a:r>
              <a:rPr lang="es-MX" b="0" i="1" dirty="0"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wiki</a:t>
            </a:r>
            <a:r>
              <a:rPr lang="es-MX" b="0" i="0" dirty="0"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. (s/f). Flightgear.org. Recuperado el 27 de septiembre de 2023, de https://wiki.flightgear.org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MX" b="0" i="1" dirty="0" err="1"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JSBSim</a:t>
            </a:r>
            <a:r>
              <a:rPr lang="es-MX" b="0" i="0" dirty="0"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. (s/f). Flightgear.org. Recuperado el 27 de septiembre de 2023, de https://wiki.flightgear.org/JSBSim</a:t>
            </a:r>
          </a:p>
          <a:p>
            <a:pPr algn="ctr">
              <a:lnSpc>
                <a:spcPts val="3509"/>
              </a:lnSpc>
            </a:pPr>
            <a:endParaRPr lang="en-US" sz="3000" dirty="0">
              <a:solidFill>
                <a:srgbClr val="FFFFFF"/>
              </a:solidFill>
              <a:latin typeface="Roboto Condense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1028700"/>
            <a:ext cx="16230600" cy="8182927"/>
          </a:xfrm>
          <a:custGeom>
            <a:avLst/>
            <a:gdLst/>
            <a:ahLst/>
            <a:cxnLst/>
            <a:rect l="l" t="t" r="r" b="b"/>
            <a:pathLst>
              <a:path w="16230600" h="8182927">
                <a:moveTo>
                  <a:pt x="0" y="0"/>
                </a:moveTo>
                <a:lnTo>
                  <a:pt x="16230600" y="0"/>
                </a:lnTo>
                <a:lnTo>
                  <a:pt x="16230600" y="8182927"/>
                </a:lnTo>
                <a:lnTo>
                  <a:pt x="0" y="81829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3" name="Freeform 3"/>
          <p:cNvSpPr/>
          <p:nvPr/>
        </p:nvSpPr>
        <p:spPr>
          <a:xfrm>
            <a:off x="11526072" y="6967669"/>
            <a:ext cx="3940583" cy="346443"/>
          </a:xfrm>
          <a:custGeom>
            <a:avLst/>
            <a:gdLst/>
            <a:ahLst/>
            <a:cxnLst/>
            <a:rect l="l" t="t" r="r" b="b"/>
            <a:pathLst>
              <a:path w="3940583" h="346443">
                <a:moveTo>
                  <a:pt x="0" y="0"/>
                </a:moveTo>
                <a:lnTo>
                  <a:pt x="3940582" y="0"/>
                </a:lnTo>
                <a:lnTo>
                  <a:pt x="3940582" y="346443"/>
                </a:lnTo>
                <a:lnTo>
                  <a:pt x="0" y="34644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4" name="Freeform 4"/>
          <p:cNvSpPr/>
          <p:nvPr/>
        </p:nvSpPr>
        <p:spPr>
          <a:xfrm rot="-10800000">
            <a:off x="13614769" y="8389485"/>
            <a:ext cx="5520044" cy="3795030"/>
          </a:xfrm>
          <a:custGeom>
            <a:avLst/>
            <a:gdLst/>
            <a:ahLst/>
            <a:cxnLst/>
            <a:rect l="l" t="t" r="r" b="b"/>
            <a:pathLst>
              <a:path w="5520044" h="3795030">
                <a:moveTo>
                  <a:pt x="0" y="0"/>
                </a:moveTo>
                <a:lnTo>
                  <a:pt x="5520044" y="0"/>
                </a:lnTo>
                <a:lnTo>
                  <a:pt x="5520044" y="3795030"/>
                </a:lnTo>
                <a:lnTo>
                  <a:pt x="0" y="379503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5" name="Freeform 5"/>
          <p:cNvSpPr/>
          <p:nvPr/>
        </p:nvSpPr>
        <p:spPr>
          <a:xfrm rot="-10800000">
            <a:off x="16887969" y="-868815"/>
            <a:ext cx="5520044" cy="3795030"/>
          </a:xfrm>
          <a:custGeom>
            <a:avLst/>
            <a:gdLst/>
            <a:ahLst/>
            <a:cxnLst/>
            <a:rect l="l" t="t" r="r" b="b"/>
            <a:pathLst>
              <a:path w="5520044" h="3795030">
                <a:moveTo>
                  <a:pt x="0" y="0"/>
                </a:moveTo>
                <a:lnTo>
                  <a:pt x="5520044" y="0"/>
                </a:lnTo>
                <a:lnTo>
                  <a:pt x="5520044" y="3795030"/>
                </a:lnTo>
                <a:lnTo>
                  <a:pt x="0" y="379503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6" name="Freeform 6"/>
          <p:cNvSpPr/>
          <p:nvPr/>
        </p:nvSpPr>
        <p:spPr>
          <a:xfrm>
            <a:off x="-758541" y="-1897515"/>
            <a:ext cx="5520044" cy="3795030"/>
          </a:xfrm>
          <a:custGeom>
            <a:avLst/>
            <a:gdLst/>
            <a:ahLst/>
            <a:cxnLst/>
            <a:rect l="l" t="t" r="r" b="b"/>
            <a:pathLst>
              <a:path w="5520044" h="3795030">
                <a:moveTo>
                  <a:pt x="0" y="0"/>
                </a:moveTo>
                <a:lnTo>
                  <a:pt x="5520044" y="0"/>
                </a:lnTo>
                <a:lnTo>
                  <a:pt x="5520044" y="3795030"/>
                </a:lnTo>
                <a:lnTo>
                  <a:pt x="0" y="379503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7" name="Freeform 7"/>
          <p:cNvSpPr/>
          <p:nvPr/>
        </p:nvSpPr>
        <p:spPr>
          <a:xfrm>
            <a:off x="-3518563" y="7314112"/>
            <a:ext cx="5520044" cy="3795030"/>
          </a:xfrm>
          <a:custGeom>
            <a:avLst/>
            <a:gdLst/>
            <a:ahLst/>
            <a:cxnLst/>
            <a:rect l="l" t="t" r="r" b="b"/>
            <a:pathLst>
              <a:path w="5520044" h="3795030">
                <a:moveTo>
                  <a:pt x="0" y="0"/>
                </a:moveTo>
                <a:lnTo>
                  <a:pt x="5520044" y="0"/>
                </a:lnTo>
                <a:lnTo>
                  <a:pt x="5520044" y="3795031"/>
                </a:lnTo>
                <a:lnTo>
                  <a:pt x="0" y="379503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8" name="Freeform 8"/>
          <p:cNvSpPr/>
          <p:nvPr/>
        </p:nvSpPr>
        <p:spPr>
          <a:xfrm>
            <a:off x="9441486" y="2102236"/>
            <a:ext cx="7817814" cy="5211876"/>
          </a:xfrm>
          <a:custGeom>
            <a:avLst/>
            <a:gdLst/>
            <a:ahLst/>
            <a:cxnLst/>
            <a:rect l="l" t="t" r="r" b="b"/>
            <a:pathLst>
              <a:path w="7817814" h="5211876">
                <a:moveTo>
                  <a:pt x="0" y="0"/>
                </a:moveTo>
                <a:lnTo>
                  <a:pt x="7817814" y="0"/>
                </a:lnTo>
                <a:lnTo>
                  <a:pt x="7817814" y="5211876"/>
                </a:lnTo>
                <a:lnTo>
                  <a:pt x="0" y="521187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9" name="TextBox 9"/>
          <p:cNvSpPr txBox="1"/>
          <p:nvPr/>
        </p:nvSpPr>
        <p:spPr>
          <a:xfrm>
            <a:off x="2489950" y="4226107"/>
            <a:ext cx="5894502" cy="2649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09"/>
              </a:lnSpc>
            </a:pPr>
            <a:r>
              <a:rPr lang="en-US" sz="3000">
                <a:solidFill>
                  <a:srgbClr val="FFFFFF"/>
                </a:solidFill>
                <a:latin typeface="Roboto Condensed"/>
              </a:rPr>
              <a:t>FlightGear es un simulador de vuelo de código abierto y gratuito con un desarrollo continuo desde 1997, siendo uno de los más antiguos y populares entre entusiastas de la aviación y pilotos virtuales.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630868" y="2935740"/>
            <a:ext cx="7056457" cy="9578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87"/>
              </a:lnSpc>
            </a:pPr>
            <a:r>
              <a:rPr lang="en-US" sz="6399">
                <a:solidFill>
                  <a:srgbClr val="3DEDE8"/>
                </a:solidFill>
                <a:latin typeface="Roboto Condensed Bold"/>
              </a:rPr>
              <a:t>FlightGear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66943" y="3544023"/>
            <a:ext cx="4992607" cy="1678764"/>
          </a:xfrm>
          <a:custGeom>
            <a:avLst/>
            <a:gdLst/>
            <a:ahLst/>
            <a:cxnLst/>
            <a:rect l="l" t="t" r="r" b="b"/>
            <a:pathLst>
              <a:path w="4992607" h="1678764">
                <a:moveTo>
                  <a:pt x="0" y="0"/>
                </a:moveTo>
                <a:lnTo>
                  <a:pt x="4992607" y="0"/>
                </a:lnTo>
                <a:lnTo>
                  <a:pt x="4992607" y="1678764"/>
                </a:lnTo>
                <a:lnTo>
                  <a:pt x="0" y="16787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3" name="Freeform 3"/>
          <p:cNvSpPr/>
          <p:nvPr/>
        </p:nvSpPr>
        <p:spPr>
          <a:xfrm>
            <a:off x="535639" y="837208"/>
            <a:ext cx="4992607" cy="1678764"/>
          </a:xfrm>
          <a:custGeom>
            <a:avLst/>
            <a:gdLst/>
            <a:ahLst/>
            <a:cxnLst/>
            <a:rect l="l" t="t" r="r" b="b"/>
            <a:pathLst>
              <a:path w="4992607" h="1678764">
                <a:moveTo>
                  <a:pt x="0" y="0"/>
                </a:moveTo>
                <a:lnTo>
                  <a:pt x="4992607" y="0"/>
                </a:lnTo>
                <a:lnTo>
                  <a:pt x="4992607" y="1678764"/>
                </a:lnTo>
                <a:lnTo>
                  <a:pt x="0" y="16787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4" name="Freeform 4"/>
          <p:cNvSpPr/>
          <p:nvPr/>
        </p:nvSpPr>
        <p:spPr>
          <a:xfrm>
            <a:off x="2505156" y="3874389"/>
            <a:ext cx="1116182" cy="998983"/>
          </a:xfrm>
          <a:custGeom>
            <a:avLst/>
            <a:gdLst/>
            <a:ahLst/>
            <a:cxnLst/>
            <a:rect l="l" t="t" r="r" b="b"/>
            <a:pathLst>
              <a:path w="1116182" h="998983">
                <a:moveTo>
                  <a:pt x="0" y="0"/>
                </a:moveTo>
                <a:lnTo>
                  <a:pt x="1116181" y="0"/>
                </a:lnTo>
                <a:lnTo>
                  <a:pt x="1116181" y="998982"/>
                </a:lnTo>
                <a:lnTo>
                  <a:pt x="0" y="99898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5" name="Freeform 5"/>
          <p:cNvSpPr/>
          <p:nvPr/>
        </p:nvSpPr>
        <p:spPr>
          <a:xfrm>
            <a:off x="2573206" y="1284883"/>
            <a:ext cx="917473" cy="960704"/>
          </a:xfrm>
          <a:custGeom>
            <a:avLst/>
            <a:gdLst/>
            <a:ahLst/>
            <a:cxnLst/>
            <a:rect l="l" t="t" r="r" b="b"/>
            <a:pathLst>
              <a:path w="917473" h="960704">
                <a:moveTo>
                  <a:pt x="0" y="0"/>
                </a:moveTo>
                <a:lnTo>
                  <a:pt x="917473" y="0"/>
                </a:lnTo>
                <a:lnTo>
                  <a:pt x="917473" y="960704"/>
                </a:lnTo>
                <a:lnTo>
                  <a:pt x="0" y="96070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grpSp>
        <p:nvGrpSpPr>
          <p:cNvPr id="6" name="Group 6"/>
          <p:cNvGrpSpPr/>
          <p:nvPr/>
        </p:nvGrpSpPr>
        <p:grpSpPr>
          <a:xfrm>
            <a:off x="15725500" y="-1396380"/>
            <a:ext cx="7703650" cy="13620139"/>
            <a:chOff x="0" y="0"/>
            <a:chExt cx="2028945" cy="358719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028945" cy="3587197"/>
            </a:xfrm>
            <a:custGeom>
              <a:avLst/>
              <a:gdLst/>
              <a:ahLst/>
              <a:cxnLst/>
              <a:rect l="l" t="t" r="r" b="b"/>
              <a:pathLst>
                <a:path w="2028945" h="3587197">
                  <a:moveTo>
                    <a:pt x="0" y="0"/>
                  </a:moveTo>
                  <a:lnTo>
                    <a:pt x="2028945" y="0"/>
                  </a:lnTo>
                  <a:lnTo>
                    <a:pt x="2028945" y="3587197"/>
                  </a:lnTo>
                  <a:lnTo>
                    <a:pt x="0" y="3587197"/>
                  </a:lnTo>
                  <a:close/>
                </a:path>
              </a:pathLst>
            </a:custGeom>
            <a:solidFill>
              <a:srgbClr val="35858B"/>
            </a:solidFill>
          </p:spPr>
          <p:txBody>
            <a:bodyPr/>
            <a:lstStyle/>
            <a:p>
              <a:endParaRPr lang="es-MX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AutoShape 9"/>
          <p:cNvSpPr/>
          <p:nvPr/>
        </p:nvSpPr>
        <p:spPr>
          <a:xfrm>
            <a:off x="5528246" y="4416743"/>
            <a:ext cx="1179099" cy="0"/>
          </a:xfrm>
          <a:prstGeom prst="line">
            <a:avLst/>
          </a:prstGeom>
          <a:ln w="66675" cap="flat">
            <a:solidFill>
              <a:srgbClr val="AEFEFF"/>
            </a:solidFill>
            <a:prstDash val="solid"/>
            <a:headEnd type="none" w="sm" len="sm"/>
            <a:tailEnd type="oval" w="lg" len="lg"/>
          </a:ln>
        </p:spPr>
        <p:txBody>
          <a:bodyPr/>
          <a:lstStyle/>
          <a:p>
            <a:endParaRPr lang="es-MX"/>
          </a:p>
        </p:txBody>
      </p:sp>
      <p:sp>
        <p:nvSpPr>
          <p:cNvPr id="10" name="AutoShape 10"/>
          <p:cNvSpPr/>
          <p:nvPr/>
        </p:nvSpPr>
        <p:spPr>
          <a:xfrm>
            <a:off x="5528246" y="1798573"/>
            <a:ext cx="1179099" cy="0"/>
          </a:xfrm>
          <a:prstGeom prst="line">
            <a:avLst/>
          </a:prstGeom>
          <a:ln w="66675" cap="flat">
            <a:solidFill>
              <a:srgbClr val="AEFEFF"/>
            </a:solidFill>
            <a:prstDash val="solid"/>
            <a:headEnd type="none" w="sm" len="sm"/>
            <a:tailEnd type="oval" w="lg" len="lg"/>
          </a:ln>
        </p:spPr>
        <p:txBody>
          <a:bodyPr/>
          <a:lstStyle/>
          <a:p>
            <a:endParaRPr lang="es-MX"/>
          </a:p>
        </p:txBody>
      </p:sp>
      <p:sp>
        <p:nvSpPr>
          <p:cNvPr id="11" name="Freeform 11"/>
          <p:cNvSpPr/>
          <p:nvPr/>
        </p:nvSpPr>
        <p:spPr>
          <a:xfrm rot="-5400000">
            <a:off x="10542254" y="5013876"/>
            <a:ext cx="10445574" cy="417823"/>
          </a:xfrm>
          <a:custGeom>
            <a:avLst/>
            <a:gdLst/>
            <a:ahLst/>
            <a:cxnLst/>
            <a:rect l="l" t="t" r="r" b="b"/>
            <a:pathLst>
              <a:path w="10445574" h="417823">
                <a:moveTo>
                  <a:pt x="0" y="0"/>
                </a:moveTo>
                <a:lnTo>
                  <a:pt x="10445574" y="0"/>
                </a:lnTo>
                <a:lnTo>
                  <a:pt x="10445574" y="417822"/>
                </a:lnTo>
                <a:lnTo>
                  <a:pt x="0" y="41782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2" name="TextBox 12"/>
          <p:cNvSpPr txBox="1"/>
          <p:nvPr/>
        </p:nvSpPr>
        <p:spPr>
          <a:xfrm>
            <a:off x="6964520" y="3920490"/>
            <a:ext cx="7903982" cy="897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09"/>
              </a:lnSpc>
            </a:pPr>
            <a:r>
              <a:rPr lang="en-US" sz="3000">
                <a:solidFill>
                  <a:srgbClr val="FFFFFF"/>
                </a:solidFill>
                <a:latin typeface="Roboto Condensed"/>
              </a:rPr>
              <a:t>se utiliza en investigación y desarrollo de tecnologías aeroespaciales.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964520" y="907033"/>
            <a:ext cx="7903982" cy="17735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09"/>
              </a:lnSpc>
            </a:pPr>
            <a:r>
              <a:rPr lang="en-US" sz="3000">
                <a:solidFill>
                  <a:srgbClr val="FFFFFF"/>
                </a:solidFill>
                <a:latin typeface="Roboto Condensed"/>
              </a:rPr>
              <a:t> ofrecer una plataforma de simulación de vuelo realista y accesible para entusiastas, pilotos virtuales, estudiantes de aviación y desarrolladores interesados en la simulación</a:t>
            </a:r>
          </a:p>
        </p:txBody>
      </p:sp>
      <p:sp>
        <p:nvSpPr>
          <p:cNvPr id="14" name="TextBox 14"/>
          <p:cNvSpPr txBox="1"/>
          <p:nvPr/>
        </p:nvSpPr>
        <p:spPr>
          <a:xfrm rot="5400000">
            <a:off x="13501760" y="4540420"/>
            <a:ext cx="7056457" cy="9578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87"/>
              </a:lnSpc>
            </a:pPr>
            <a:r>
              <a:rPr lang="en-US" sz="6399">
                <a:solidFill>
                  <a:srgbClr val="FFFFFF"/>
                </a:solidFill>
                <a:latin typeface="Roboto Condensed Bold"/>
              </a:rPr>
              <a:t>Objetivos</a:t>
            </a:r>
          </a:p>
        </p:txBody>
      </p:sp>
      <p:sp>
        <p:nvSpPr>
          <p:cNvPr id="15" name="Freeform 15"/>
          <p:cNvSpPr/>
          <p:nvPr/>
        </p:nvSpPr>
        <p:spPr>
          <a:xfrm rot="-10800000">
            <a:off x="-1050073" y="5413689"/>
            <a:ext cx="7246559" cy="4873311"/>
          </a:xfrm>
          <a:custGeom>
            <a:avLst/>
            <a:gdLst/>
            <a:ahLst/>
            <a:cxnLst/>
            <a:rect l="l" t="t" r="r" b="b"/>
            <a:pathLst>
              <a:path w="7246559" h="4873311">
                <a:moveTo>
                  <a:pt x="0" y="0"/>
                </a:moveTo>
                <a:lnTo>
                  <a:pt x="7246559" y="0"/>
                </a:lnTo>
                <a:lnTo>
                  <a:pt x="7246559" y="4873311"/>
                </a:lnTo>
                <a:lnTo>
                  <a:pt x="0" y="487331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6" name="Freeform 16"/>
          <p:cNvSpPr/>
          <p:nvPr/>
        </p:nvSpPr>
        <p:spPr>
          <a:xfrm>
            <a:off x="964458" y="6690522"/>
            <a:ext cx="4563788" cy="3034147"/>
          </a:xfrm>
          <a:custGeom>
            <a:avLst/>
            <a:gdLst/>
            <a:ahLst/>
            <a:cxnLst/>
            <a:rect l="l" t="t" r="r" b="b"/>
            <a:pathLst>
              <a:path w="4563788" h="3034147">
                <a:moveTo>
                  <a:pt x="0" y="0"/>
                </a:moveTo>
                <a:lnTo>
                  <a:pt x="4563788" y="0"/>
                </a:lnTo>
                <a:lnTo>
                  <a:pt x="4563788" y="3034146"/>
                </a:lnTo>
                <a:lnTo>
                  <a:pt x="0" y="3034146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7" name="Freeform 17"/>
          <p:cNvSpPr/>
          <p:nvPr/>
        </p:nvSpPr>
        <p:spPr>
          <a:xfrm rot="5400000" flipH="1" flipV="1">
            <a:off x="7173364" y="6939913"/>
            <a:ext cx="3966918" cy="2727256"/>
          </a:xfrm>
          <a:custGeom>
            <a:avLst/>
            <a:gdLst/>
            <a:ahLst/>
            <a:cxnLst/>
            <a:rect l="l" t="t" r="r" b="b"/>
            <a:pathLst>
              <a:path w="3966918" h="2727256">
                <a:moveTo>
                  <a:pt x="3966919" y="2727256"/>
                </a:moveTo>
                <a:lnTo>
                  <a:pt x="0" y="2727256"/>
                </a:lnTo>
                <a:lnTo>
                  <a:pt x="0" y="0"/>
                </a:lnTo>
                <a:lnTo>
                  <a:pt x="3966919" y="0"/>
                </a:lnTo>
                <a:lnTo>
                  <a:pt x="3966919" y="2727256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8" name="Freeform 18"/>
          <p:cNvSpPr/>
          <p:nvPr/>
        </p:nvSpPr>
        <p:spPr>
          <a:xfrm rot="5400000" flipH="1" flipV="1">
            <a:off x="10054004" y="5629463"/>
            <a:ext cx="5520044" cy="3795030"/>
          </a:xfrm>
          <a:custGeom>
            <a:avLst/>
            <a:gdLst/>
            <a:ahLst/>
            <a:cxnLst/>
            <a:rect l="l" t="t" r="r" b="b"/>
            <a:pathLst>
              <a:path w="5520044" h="3795030">
                <a:moveTo>
                  <a:pt x="5520044" y="3795030"/>
                </a:moveTo>
                <a:lnTo>
                  <a:pt x="0" y="3795030"/>
                </a:lnTo>
                <a:lnTo>
                  <a:pt x="0" y="0"/>
                </a:lnTo>
                <a:lnTo>
                  <a:pt x="5520044" y="0"/>
                </a:lnTo>
                <a:lnTo>
                  <a:pt x="5520044" y="379503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1028700"/>
            <a:ext cx="16230600" cy="8182927"/>
          </a:xfrm>
          <a:custGeom>
            <a:avLst/>
            <a:gdLst/>
            <a:ahLst/>
            <a:cxnLst/>
            <a:rect l="l" t="t" r="r" b="b"/>
            <a:pathLst>
              <a:path w="16230600" h="8182927">
                <a:moveTo>
                  <a:pt x="0" y="0"/>
                </a:moveTo>
                <a:lnTo>
                  <a:pt x="16230600" y="0"/>
                </a:lnTo>
                <a:lnTo>
                  <a:pt x="16230600" y="8182927"/>
                </a:lnTo>
                <a:lnTo>
                  <a:pt x="0" y="81829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3" name="Freeform 3"/>
          <p:cNvSpPr/>
          <p:nvPr/>
        </p:nvSpPr>
        <p:spPr>
          <a:xfrm>
            <a:off x="11526072" y="6967669"/>
            <a:ext cx="3940583" cy="346443"/>
          </a:xfrm>
          <a:custGeom>
            <a:avLst/>
            <a:gdLst/>
            <a:ahLst/>
            <a:cxnLst/>
            <a:rect l="l" t="t" r="r" b="b"/>
            <a:pathLst>
              <a:path w="3940583" h="346443">
                <a:moveTo>
                  <a:pt x="0" y="0"/>
                </a:moveTo>
                <a:lnTo>
                  <a:pt x="3940582" y="0"/>
                </a:lnTo>
                <a:lnTo>
                  <a:pt x="3940582" y="346443"/>
                </a:lnTo>
                <a:lnTo>
                  <a:pt x="0" y="34644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4" name="Freeform 4"/>
          <p:cNvSpPr/>
          <p:nvPr/>
        </p:nvSpPr>
        <p:spPr>
          <a:xfrm rot="-10800000">
            <a:off x="13614769" y="8389485"/>
            <a:ext cx="5520044" cy="3795030"/>
          </a:xfrm>
          <a:custGeom>
            <a:avLst/>
            <a:gdLst/>
            <a:ahLst/>
            <a:cxnLst/>
            <a:rect l="l" t="t" r="r" b="b"/>
            <a:pathLst>
              <a:path w="5520044" h="3795030">
                <a:moveTo>
                  <a:pt x="0" y="0"/>
                </a:moveTo>
                <a:lnTo>
                  <a:pt x="5520044" y="0"/>
                </a:lnTo>
                <a:lnTo>
                  <a:pt x="5520044" y="3795030"/>
                </a:lnTo>
                <a:lnTo>
                  <a:pt x="0" y="379503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5" name="Freeform 5"/>
          <p:cNvSpPr/>
          <p:nvPr/>
        </p:nvSpPr>
        <p:spPr>
          <a:xfrm rot="-10800000">
            <a:off x="16887969" y="-868815"/>
            <a:ext cx="5520044" cy="3795030"/>
          </a:xfrm>
          <a:custGeom>
            <a:avLst/>
            <a:gdLst/>
            <a:ahLst/>
            <a:cxnLst/>
            <a:rect l="l" t="t" r="r" b="b"/>
            <a:pathLst>
              <a:path w="5520044" h="3795030">
                <a:moveTo>
                  <a:pt x="0" y="0"/>
                </a:moveTo>
                <a:lnTo>
                  <a:pt x="5520044" y="0"/>
                </a:lnTo>
                <a:lnTo>
                  <a:pt x="5520044" y="3795030"/>
                </a:lnTo>
                <a:lnTo>
                  <a:pt x="0" y="379503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6" name="Freeform 6"/>
          <p:cNvSpPr/>
          <p:nvPr/>
        </p:nvSpPr>
        <p:spPr>
          <a:xfrm>
            <a:off x="-758541" y="-1897515"/>
            <a:ext cx="5520044" cy="3795030"/>
          </a:xfrm>
          <a:custGeom>
            <a:avLst/>
            <a:gdLst/>
            <a:ahLst/>
            <a:cxnLst/>
            <a:rect l="l" t="t" r="r" b="b"/>
            <a:pathLst>
              <a:path w="5520044" h="3795030">
                <a:moveTo>
                  <a:pt x="0" y="0"/>
                </a:moveTo>
                <a:lnTo>
                  <a:pt x="5520044" y="0"/>
                </a:lnTo>
                <a:lnTo>
                  <a:pt x="5520044" y="3795030"/>
                </a:lnTo>
                <a:lnTo>
                  <a:pt x="0" y="379503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7" name="Freeform 7"/>
          <p:cNvSpPr/>
          <p:nvPr/>
        </p:nvSpPr>
        <p:spPr>
          <a:xfrm>
            <a:off x="-3518563" y="7314112"/>
            <a:ext cx="5520044" cy="3795030"/>
          </a:xfrm>
          <a:custGeom>
            <a:avLst/>
            <a:gdLst/>
            <a:ahLst/>
            <a:cxnLst/>
            <a:rect l="l" t="t" r="r" b="b"/>
            <a:pathLst>
              <a:path w="5520044" h="3795030">
                <a:moveTo>
                  <a:pt x="0" y="0"/>
                </a:moveTo>
                <a:lnTo>
                  <a:pt x="5520044" y="0"/>
                </a:lnTo>
                <a:lnTo>
                  <a:pt x="5520044" y="3795031"/>
                </a:lnTo>
                <a:lnTo>
                  <a:pt x="0" y="379503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8" name="Freeform 8"/>
          <p:cNvSpPr/>
          <p:nvPr/>
        </p:nvSpPr>
        <p:spPr>
          <a:xfrm>
            <a:off x="10702299" y="3253877"/>
            <a:ext cx="5588127" cy="3489943"/>
          </a:xfrm>
          <a:custGeom>
            <a:avLst/>
            <a:gdLst/>
            <a:ahLst/>
            <a:cxnLst/>
            <a:rect l="l" t="t" r="r" b="b"/>
            <a:pathLst>
              <a:path w="5588127" h="3489943">
                <a:moveTo>
                  <a:pt x="0" y="0"/>
                </a:moveTo>
                <a:lnTo>
                  <a:pt x="5588127" y="0"/>
                </a:lnTo>
                <a:lnTo>
                  <a:pt x="5588127" y="3489943"/>
                </a:lnTo>
                <a:lnTo>
                  <a:pt x="0" y="348994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9" name="TextBox 9"/>
          <p:cNvSpPr txBox="1"/>
          <p:nvPr/>
        </p:nvSpPr>
        <p:spPr>
          <a:xfrm>
            <a:off x="2489950" y="4226107"/>
            <a:ext cx="5894502" cy="2211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09"/>
              </a:lnSpc>
            </a:pPr>
            <a:r>
              <a:rPr lang="en-US" sz="3000">
                <a:solidFill>
                  <a:srgbClr val="FFFFFF"/>
                </a:solidFill>
                <a:latin typeface="Roboto Condensed"/>
              </a:rPr>
              <a:t>FlightGear está disponible para una variedad de plataformas, incluyendo Windows, macOS y Linux, lo que lo hace accesible para una amplia gama de usuarios.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440895" y="3076658"/>
            <a:ext cx="10983901" cy="9578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87"/>
              </a:lnSpc>
            </a:pPr>
            <a:r>
              <a:rPr lang="en-US" sz="6399">
                <a:solidFill>
                  <a:srgbClr val="3DEDE8"/>
                </a:solidFill>
                <a:latin typeface="Roboto Condensed Bold"/>
              </a:rPr>
              <a:t>Plataformas Compatibles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856812" y="2406916"/>
            <a:ext cx="6574376" cy="5473168"/>
          </a:xfrm>
          <a:custGeom>
            <a:avLst/>
            <a:gdLst/>
            <a:ahLst/>
            <a:cxnLst/>
            <a:rect l="l" t="t" r="r" b="b"/>
            <a:pathLst>
              <a:path w="6574376" h="5473168">
                <a:moveTo>
                  <a:pt x="0" y="0"/>
                </a:moveTo>
                <a:lnTo>
                  <a:pt x="6574376" y="0"/>
                </a:lnTo>
                <a:lnTo>
                  <a:pt x="6574376" y="5473168"/>
                </a:lnTo>
                <a:lnTo>
                  <a:pt x="0" y="54731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3" name="TextBox 3"/>
          <p:cNvSpPr txBox="1"/>
          <p:nvPr/>
        </p:nvSpPr>
        <p:spPr>
          <a:xfrm>
            <a:off x="6375622" y="4197858"/>
            <a:ext cx="5536757" cy="19008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87"/>
              </a:lnSpc>
            </a:pPr>
            <a:r>
              <a:rPr lang="en-US" sz="6399">
                <a:solidFill>
                  <a:srgbClr val="3DEDE8"/>
                </a:solidFill>
                <a:latin typeface="Roboto Condensed Bold"/>
              </a:rPr>
              <a:t>Características y funcionalidades</a:t>
            </a:r>
          </a:p>
        </p:txBody>
      </p:sp>
      <p:sp>
        <p:nvSpPr>
          <p:cNvPr id="4" name="Freeform 4"/>
          <p:cNvSpPr/>
          <p:nvPr/>
        </p:nvSpPr>
        <p:spPr>
          <a:xfrm rot="-10800000" flipV="1">
            <a:off x="-76913" y="0"/>
            <a:ext cx="5933725" cy="924672"/>
          </a:xfrm>
          <a:custGeom>
            <a:avLst/>
            <a:gdLst/>
            <a:ahLst/>
            <a:cxnLst/>
            <a:rect l="l" t="t" r="r" b="b"/>
            <a:pathLst>
              <a:path w="5933725" h="924672">
                <a:moveTo>
                  <a:pt x="0" y="924672"/>
                </a:moveTo>
                <a:lnTo>
                  <a:pt x="5933725" y="924672"/>
                </a:lnTo>
                <a:lnTo>
                  <a:pt x="5933725" y="0"/>
                </a:lnTo>
                <a:lnTo>
                  <a:pt x="0" y="0"/>
                </a:lnTo>
                <a:lnTo>
                  <a:pt x="0" y="924672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5" name="Freeform 5"/>
          <p:cNvSpPr/>
          <p:nvPr/>
        </p:nvSpPr>
        <p:spPr>
          <a:xfrm rot="-10800000">
            <a:off x="13058232" y="-230318"/>
            <a:ext cx="5229768" cy="3595466"/>
          </a:xfrm>
          <a:custGeom>
            <a:avLst/>
            <a:gdLst/>
            <a:ahLst/>
            <a:cxnLst/>
            <a:rect l="l" t="t" r="r" b="b"/>
            <a:pathLst>
              <a:path w="5229768" h="3595466">
                <a:moveTo>
                  <a:pt x="0" y="0"/>
                </a:moveTo>
                <a:lnTo>
                  <a:pt x="5229768" y="0"/>
                </a:lnTo>
                <a:lnTo>
                  <a:pt x="5229768" y="3595465"/>
                </a:lnTo>
                <a:lnTo>
                  <a:pt x="0" y="359546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6" name="Freeform 6"/>
          <p:cNvSpPr/>
          <p:nvPr/>
        </p:nvSpPr>
        <p:spPr>
          <a:xfrm rot="-10800000" flipH="1" flipV="1">
            <a:off x="-367859" y="7276516"/>
            <a:ext cx="5680045" cy="3905031"/>
          </a:xfrm>
          <a:custGeom>
            <a:avLst/>
            <a:gdLst/>
            <a:ahLst/>
            <a:cxnLst/>
            <a:rect l="l" t="t" r="r" b="b"/>
            <a:pathLst>
              <a:path w="5680045" h="3905031">
                <a:moveTo>
                  <a:pt x="5680045" y="3905031"/>
                </a:moveTo>
                <a:lnTo>
                  <a:pt x="0" y="3905031"/>
                </a:lnTo>
                <a:lnTo>
                  <a:pt x="0" y="0"/>
                </a:lnTo>
                <a:lnTo>
                  <a:pt x="5680045" y="0"/>
                </a:lnTo>
                <a:lnTo>
                  <a:pt x="5680045" y="3905031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7" name="Freeform 7"/>
          <p:cNvSpPr/>
          <p:nvPr/>
        </p:nvSpPr>
        <p:spPr>
          <a:xfrm rot="5400000" flipH="1" flipV="1">
            <a:off x="13432950" y="5629463"/>
            <a:ext cx="5520044" cy="3795030"/>
          </a:xfrm>
          <a:custGeom>
            <a:avLst/>
            <a:gdLst/>
            <a:ahLst/>
            <a:cxnLst/>
            <a:rect l="l" t="t" r="r" b="b"/>
            <a:pathLst>
              <a:path w="5520044" h="3795030">
                <a:moveTo>
                  <a:pt x="5520044" y="3795030"/>
                </a:moveTo>
                <a:lnTo>
                  <a:pt x="0" y="3795030"/>
                </a:lnTo>
                <a:lnTo>
                  <a:pt x="0" y="0"/>
                </a:lnTo>
                <a:lnTo>
                  <a:pt x="5520044" y="0"/>
                </a:lnTo>
                <a:lnTo>
                  <a:pt x="5520044" y="379503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03428" y="4573982"/>
            <a:ext cx="4992607" cy="1678764"/>
          </a:xfrm>
          <a:custGeom>
            <a:avLst/>
            <a:gdLst/>
            <a:ahLst/>
            <a:cxnLst/>
            <a:rect l="l" t="t" r="r" b="b"/>
            <a:pathLst>
              <a:path w="4992607" h="1678764">
                <a:moveTo>
                  <a:pt x="0" y="0"/>
                </a:moveTo>
                <a:lnTo>
                  <a:pt x="4992607" y="0"/>
                </a:lnTo>
                <a:lnTo>
                  <a:pt x="4992607" y="1678764"/>
                </a:lnTo>
                <a:lnTo>
                  <a:pt x="0" y="16787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3" name="Freeform 3"/>
          <p:cNvSpPr/>
          <p:nvPr/>
        </p:nvSpPr>
        <p:spPr>
          <a:xfrm>
            <a:off x="872125" y="1867167"/>
            <a:ext cx="4992607" cy="1678764"/>
          </a:xfrm>
          <a:custGeom>
            <a:avLst/>
            <a:gdLst/>
            <a:ahLst/>
            <a:cxnLst/>
            <a:rect l="l" t="t" r="r" b="b"/>
            <a:pathLst>
              <a:path w="4992607" h="1678764">
                <a:moveTo>
                  <a:pt x="0" y="0"/>
                </a:moveTo>
                <a:lnTo>
                  <a:pt x="4992606" y="0"/>
                </a:lnTo>
                <a:lnTo>
                  <a:pt x="4992606" y="1678764"/>
                </a:lnTo>
                <a:lnTo>
                  <a:pt x="0" y="16787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grpSp>
        <p:nvGrpSpPr>
          <p:cNvPr id="4" name="Group 4"/>
          <p:cNvGrpSpPr/>
          <p:nvPr/>
        </p:nvGrpSpPr>
        <p:grpSpPr>
          <a:xfrm>
            <a:off x="15725500" y="-1396380"/>
            <a:ext cx="7703650" cy="13620139"/>
            <a:chOff x="0" y="0"/>
            <a:chExt cx="2028945" cy="358719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028945" cy="3587197"/>
            </a:xfrm>
            <a:custGeom>
              <a:avLst/>
              <a:gdLst/>
              <a:ahLst/>
              <a:cxnLst/>
              <a:rect l="l" t="t" r="r" b="b"/>
              <a:pathLst>
                <a:path w="2028945" h="3587197">
                  <a:moveTo>
                    <a:pt x="0" y="0"/>
                  </a:moveTo>
                  <a:lnTo>
                    <a:pt x="2028945" y="0"/>
                  </a:lnTo>
                  <a:lnTo>
                    <a:pt x="2028945" y="3587197"/>
                  </a:lnTo>
                  <a:lnTo>
                    <a:pt x="0" y="3587197"/>
                  </a:lnTo>
                  <a:close/>
                </a:path>
              </a:pathLst>
            </a:custGeom>
            <a:solidFill>
              <a:srgbClr val="35858B"/>
            </a:solidFill>
          </p:spPr>
          <p:txBody>
            <a:bodyPr/>
            <a:lstStyle/>
            <a:p>
              <a:endParaRPr lang="es-MX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AutoShape 7"/>
          <p:cNvSpPr/>
          <p:nvPr/>
        </p:nvSpPr>
        <p:spPr>
          <a:xfrm>
            <a:off x="5896035" y="5437177"/>
            <a:ext cx="1179099" cy="0"/>
          </a:xfrm>
          <a:prstGeom prst="line">
            <a:avLst/>
          </a:prstGeom>
          <a:ln w="66675" cap="flat">
            <a:solidFill>
              <a:srgbClr val="AEFEFF"/>
            </a:solidFill>
            <a:prstDash val="solid"/>
            <a:headEnd type="none" w="sm" len="sm"/>
            <a:tailEnd type="oval" w="lg" len="lg"/>
          </a:ln>
        </p:spPr>
        <p:txBody>
          <a:bodyPr/>
          <a:lstStyle/>
          <a:p>
            <a:endParaRPr lang="es-MX"/>
          </a:p>
        </p:txBody>
      </p:sp>
      <p:sp>
        <p:nvSpPr>
          <p:cNvPr id="8" name="AutoShape 8"/>
          <p:cNvSpPr/>
          <p:nvPr/>
        </p:nvSpPr>
        <p:spPr>
          <a:xfrm>
            <a:off x="5864731" y="2828532"/>
            <a:ext cx="1179099" cy="0"/>
          </a:xfrm>
          <a:prstGeom prst="line">
            <a:avLst/>
          </a:prstGeom>
          <a:ln w="66675" cap="flat">
            <a:solidFill>
              <a:srgbClr val="AEFEFF"/>
            </a:solidFill>
            <a:prstDash val="solid"/>
            <a:headEnd type="none" w="sm" len="sm"/>
            <a:tailEnd type="oval" w="lg" len="lg"/>
          </a:ln>
        </p:spPr>
        <p:txBody>
          <a:bodyPr/>
          <a:lstStyle/>
          <a:p>
            <a:endParaRPr lang="es-MX"/>
          </a:p>
        </p:txBody>
      </p:sp>
      <p:sp>
        <p:nvSpPr>
          <p:cNvPr id="9" name="Freeform 9"/>
          <p:cNvSpPr/>
          <p:nvPr/>
        </p:nvSpPr>
        <p:spPr>
          <a:xfrm rot="-5400000">
            <a:off x="10542254" y="5013876"/>
            <a:ext cx="10445574" cy="417823"/>
          </a:xfrm>
          <a:custGeom>
            <a:avLst/>
            <a:gdLst/>
            <a:ahLst/>
            <a:cxnLst/>
            <a:rect l="l" t="t" r="r" b="b"/>
            <a:pathLst>
              <a:path w="10445574" h="417823">
                <a:moveTo>
                  <a:pt x="0" y="0"/>
                </a:moveTo>
                <a:lnTo>
                  <a:pt x="10445574" y="0"/>
                </a:lnTo>
                <a:lnTo>
                  <a:pt x="10445574" y="417822"/>
                </a:lnTo>
                <a:lnTo>
                  <a:pt x="0" y="41782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0" name="Freeform 10"/>
          <p:cNvSpPr/>
          <p:nvPr/>
        </p:nvSpPr>
        <p:spPr>
          <a:xfrm>
            <a:off x="872125" y="7281446"/>
            <a:ext cx="4992607" cy="1678764"/>
          </a:xfrm>
          <a:custGeom>
            <a:avLst/>
            <a:gdLst/>
            <a:ahLst/>
            <a:cxnLst/>
            <a:rect l="l" t="t" r="r" b="b"/>
            <a:pathLst>
              <a:path w="4992607" h="1678764">
                <a:moveTo>
                  <a:pt x="0" y="0"/>
                </a:moveTo>
                <a:lnTo>
                  <a:pt x="4992606" y="0"/>
                </a:lnTo>
                <a:lnTo>
                  <a:pt x="4992606" y="1678764"/>
                </a:lnTo>
                <a:lnTo>
                  <a:pt x="0" y="16787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1" name="AutoShape 11"/>
          <p:cNvSpPr/>
          <p:nvPr/>
        </p:nvSpPr>
        <p:spPr>
          <a:xfrm>
            <a:off x="5864731" y="8144641"/>
            <a:ext cx="1179099" cy="0"/>
          </a:xfrm>
          <a:prstGeom prst="line">
            <a:avLst/>
          </a:prstGeom>
          <a:ln w="66675" cap="flat">
            <a:solidFill>
              <a:srgbClr val="AEFEFF"/>
            </a:solidFill>
            <a:prstDash val="solid"/>
            <a:headEnd type="none" w="sm" len="sm"/>
            <a:tailEnd type="oval" w="lg" len="lg"/>
          </a:ln>
        </p:spPr>
        <p:txBody>
          <a:bodyPr/>
          <a:lstStyle/>
          <a:p>
            <a:endParaRPr lang="es-MX"/>
          </a:p>
        </p:txBody>
      </p:sp>
      <p:sp>
        <p:nvSpPr>
          <p:cNvPr id="12" name="Freeform 12"/>
          <p:cNvSpPr/>
          <p:nvPr/>
        </p:nvSpPr>
        <p:spPr>
          <a:xfrm>
            <a:off x="2964684" y="2199719"/>
            <a:ext cx="993138" cy="993138"/>
          </a:xfrm>
          <a:custGeom>
            <a:avLst/>
            <a:gdLst/>
            <a:ahLst/>
            <a:cxnLst/>
            <a:rect l="l" t="t" r="r" b="b"/>
            <a:pathLst>
              <a:path w="993138" h="993138">
                <a:moveTo>
                  <a:pt x="0" y="0"/>
                </a:moveTo>
                <a:lnTo>
                  <a:pt x="993139" y="0"/>
                </a:lnTo>
                <a:lnTo>
                  <a:pt x="993139" y="993138"/>
                </a:lnTo>
                <a:lnTo>
                  <a:pt x="0" y="99313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3" name="Freeform 13"/>
          <p:cNvSpPr/>
          <p:nvPr/>
        </p:nvSpPr>
        <p:spPr>
          <a:xfrm>
            <a:off x="2912273" y="4959974"/>
            <a:ext cx="912311" cy="801175"/>
          </a:xfrm>
          <a:custGeom>
            <a:avLst/>
            <a:gdLst/>
            <a:ahLst/>
            <a:cxnLst/>
            <a:rect l="l" t="t" r="r" b="b"/>
            <a:pathLst>
              <a:path w="912311" h="801175">
                <a:moveTo>
                  <a:pt x="0" y="0"/>
                </a:moveTo>
                <a:lnTo>
                  <a:pt x="912310" y="0"/>
                </a:lnTo>
                <a:lnTo>
                  <a:pt x="912310" y="801175"/>
                </a:lnTo>
                <a:lnTo>
                  <a:pt x="0" y="80117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4" name="Freeform 14"/>
          <p:cNvSpPr/>
          <p:nvPr/>
        </p:nvSpPr>
        <p:spPr>
          <a:xfrm>
            <a:off x="2907208" y="7838547"/>
            <a:ext cx="985047" cy="716622"/>
          </a:xfrm>
          <a:custGeom>
            <a:avLst/>
            <a:gdLst/>
            <a:ahLst/>
            <a:cxnLst/>
            <a:rect l="l" t="t" r="r" b="b"/>
            <a:pathLst>
              <a:path w="985047" h="716622">
                <a:moveTo>
                  <a:pt x="0" y="0"/>
                </a:moveTo>
                <a:lnTo>
                  <a:pt x="985047" y="0"/>
                </a:lnTo>
                <a:lnTo>
                  <a:pt x="985047" y="716621"/>
                </a:lnTo>
                <a:lnTo>
                  <a:pt x="0" y="71662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5" name="TextBox 15"/>
          <p:cNvSpPr txBox="1"/>
          <p:nvPr/>
        </p:nvSpPr>
        <p:spPr>
          <a:xfrm>
            <a:off x="7301006" y="4950449"/>
            <a:ext cx="7903982" cy="897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09"/>
              </a:lnSpc>
            </a:pPr>
            <a:r>
              <a:rPr lang="en-US" sz="3000">
                <a:solidFill>
                  <a:srgbClr val="FFFFFF"/>
                </a:solidFill>
                <a:latin typeface="Roboto Condensed"/>
              </a:rPr>
              <a:t>Acceso al código fuente para modificaciones y contribuciones.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255910" y="2341805"/>
            <a:ext cx="7903982" cy="897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09"/>
              </a:lnSpc>
            </a:pPr>
            <a:r>
              <a:rPr lang="en-US" sz="3000">
                <a:solidFill>
                  <a:srgbClr val="FFFFFF"/>
                </a:solidFill>
                <a:latin typeface="Roboto Condensed"/>
              </a:rPr>
              <a:t>Proyecto de código abierto, permitiendo descargas y copias libres según la licencia GPL.</a:t>
            </a:r>
          </a:p>
        </p:txBody>
      </p:sp>
      <p:sp>
        <p:nvSpPr>
          <p:cNvPr id="17" name="TextBox 17"/>
          <p:cNvSpPr txBox="1"/>
          <p:nvPr/>
        </p:nvSpPr>
        <p:spPr>
          <a:xfrm rot="5400000">
            <a:off x="12961574" y="5080604"/>
            <a:ext cx="8136826" cy="9578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87"/>
              </a:lnSpc>
            </a:pPr>
            <a:r>
              <a:rPr lang="en-US" sz="6399">
                <a:solidFill>
                  <a:srgbClr val="FFFFFF"/>
                </a:solidFill>
                <a:latin typeface="Roboto Condensed Bold"/>
              </a:rPr>
              <a:t>Libertad y Accesibilidad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7269702" y="7657913"/>
            <a:ext cx="7903982" cy="897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09"/>
              </a:lnSpc>
            </a:pPr>
            <a:r>
              <a:rPr lang="en-US" sz="3000">
                <a:solidFill>
                  <a:srgbClr val="FFFFFF"/>
                </a:solidFill>
                <a:latin typeface="Roboto Condensed"/>
              </a:rPr>
              <a:t>Formatos de archivo abiertos y fácilmente accesibles.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72113" y="3544023"/>
            <a:ext cx="4992607" cy="1678764"/>
          </a:xfrm>
          <a:custGeom>
            <a:avLst/>
            <a:gdLst/>
            <a:ahLst/>
            <a:cxnLst/>
            <a:rect l="l" t="t" r="r" b="b"/>
            <a:pathLst>
              <a:path w="4992607" h="1678764">
                <a:moveTo>
                  <a:pt x="0" y="0"/>
                </a:moveTo>
                <a:lnTo>
                  <a:pt x="4992607" y="0"/>
                </a:lnTo>
                <a:lnTo>
                  <a:pt x="4992607" y="1678764"/>
                </a:lnTo>
                <a:lnTo>
                  <a:pt x="0" y="16787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3" name="Freeform 3"/>
          <p:cNvSpPr/>
          <p:nvPr/>
        </p:nvSpPr>
        <p:spPr>
          <a:xfrm>
            <a:off x="840810" y="837208"/>
            <a:ext cx="4992607" cy="1678764"/>
          </a:xfrm>
          <a:custGeom>
            <a:avLst/>
            <a:gdLst/>
            <a:ahLst/>
            <a:cxnLst/>
            <a:rect l="l" t="t" r="r" b="b"/>
            <a:pathLst>
              <a:path w="4992607" h="1678764">
                <a:moveTo>
                  <a:pt x="0" y="0"/>
                </a:moveTo>
                <a:lnTo>
                  <a:pt x="4992606" y="0"/>
                </a:lnTo>
                <a:lnTo>
                  <a:pt x="4992606" y="1678764"/>
                </a:lnTo>
                <a:lnTo>
                  <a:pt x="0" y="16787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grpSp>
        <p:nvGrpSpPr>
          <p:cNvPr id="4" name="Group 4"/>
          <p:cNvGrpSpPr/>
          <p:nvPr/>
        </p:nvGrpSpPr>
        <p:grpSpPr>
          <a:xfrm>
            <a:off x="15725500" y="-1396380"/>
            <a:ext cx="7703650" cy="13620139"/>
            <a:chOff x="0" y="0"/>
            <a:chExt cx="2028945" cy="358719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028945" cy="3587197"/>
            </a:xfrm>
            <a:custGeom>
              <a:avLst/>
              <a:gdLst/>
              <a:ahLst/>
              <a:cxnLst/>
              <a:rect l="l" t="t" r="r" b="b"/>
              <a:pathLst>
                <a:path w="2028945" h="3587197">
                  <a:moveTo>
                    <a:pt x="0" y="0"/>
                  </a:moveTo>
                  <a:lnTo>
                    <a:pt x="2028945" y="0"/>
                  </a:lnTo>
                  <a:lnTo>
                    <a:pt x="2028945" y="3587197"/>
                  </a:lnTo>
                  <a:lnTo>
                    <a:pt x="0" y="3587197"/>
                  </a:lnTo>
                  <a:close/>
                </a:path>
              </a:pathLst>
            </a:custGeom>
            <a:solidFill>
              <a:srgbClr val="35858B"/>
            </a:solidFill>
          </p:spPr>
          <p:txBody>
            <a:bodyPr/>
            <a:lstStyle/>
            <a:p>
              <a:endParaRPr lang="es-MX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AutoShape 7"/>
          <p:cNvSpPr/>
          <p:nvPr/>
        </p:nvSpPr>
        <p:spPr>
          <a:xfrm>
            <a:off x="5864720" y="4407218"/>
            <a:ext cx="1179099" cy="0"/>
          </a:xfrm>
          <a:prstGeom prst="line">
            <a:avLst/>
          </a:prstGeom>
          <a:ln w="66675" cap="flat">
            <a:solidFill>
              <a:srgbClr val="AEFEFF"/>
            </a:solidFill>
            <a:prstDash val="solid"/>
            <a:headEnd type="none" w="sm" len="sm"/>
            <a:tailEnd type="oval" w="lg" len="lg"/>
          </a:ln>
        </p:spPr>
        <p:txBody>
          <a:bodyPr/>
          <a:lstStyle/>
          <a:p>
            <a:endParaRPr lang="es-MX"/>
          </a:p>
        </p:txBody>
      </p:sp>
      <p:sp>
        <p:nvSpPr>
          <p:cNvPr id="8" name="AutoShape 8"/>
          <p:cNvSpPr/>
          <p:nvPr/>
        </p:nvSpPr>
        <p:spPr>
          <a:xfrm>
            <a:off x="5833416" y="1798573"/>
            <a:ext cx="1179099" cy="0"/>
          </a:xfrm>
          <a:prstGeom prst="line">
            <a:avLst/>
          </a:prstGeom>
          <a:ln w="66675" cap="flat">
            <a:solidFill>
              <a:srgbClr val="AEFEFF"/>
            </a:solidFill>
            <a:prstDash val="solid"/>
            <a:headEnd type="none" w="sm" len="sm"/>
            <a:tailEnd type="oval" w="lg" len="lg"/>
          </a:ln>
        </p:spPr>
        <p:txBody>
          <a:bodyPr/>
          <a:lstStyle/>
          <a:p>
            <a:endParaRPr lang="es-MX"/>
          </a:p>
        </p:txBody>
      </p:sp>
      <p:sp>
        <p:nvSpPr>
          <p:cNvPr id="9" name="Freeform 9"/>
          <p:cNvSpPr/>
          <p:nvPr/>
        </p:nvSpPr>
        <p:spPr>
          <a:xfrm rot="-5400000">
            <a:off x="10542254" y="5013876"/>
            <a:ext cx="10445574" cy="417823"/>
          </a:xfrm>
          <a:custGeom>
            <a:avLst/>
            <a:gdLst/>
            <a:ahLst/>
            <a:cxnLst/>
            <a:rect l="l" t="t" r="r" b="b"/>
            <a:pathLst>
              <a:path w="10445574" h="417823">
                <a:moveTo>
                  <a:pt x="0" y="0"/>
                </a:moveTo>
                <a:lnTo>
                  <a:pt x="10445574" y="0"/>
                </a:lnTo>
                <a:lnTo>
                  <a:pt x="10445574" y="417822"/>
                </a:lnTo>
                <a:lnTo>
                  <a:pt x="0" y="41782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0" name="Freeform 10"/>
          <p:cNvSpPr/>
          <p:nvPr/>
        </p:nvSpPr>
        <p:spPr>
          <a:xfrm>
            <a:off x="3079254" y="1232725"/>
            <a:ext cx="840015" cy="887730"/>
          </a:xfrm>
          <a:custGeom>
            <a:avLst/>
            <a:gdLst/>
            <a:ahLst/>
            <a:cxnLst/>
            <a:rect l="l" t="t" r="r" b="b"/>
            <a:pathLst>
              <a:path w="840015" h="887730">
                <a:moveTo>
                  <a:pt x="0" y="0"/>
                </a:moveTo>
                <a:lnTo>
                  <a:pt x="840014" y="0"/>
                </a:lnTo>
                <a:lnTo>
                  <a:pt x="840014" y="887730"/>
                </a:lnTo>
                <a:lnTo>
                  <a:pt x="0" y="88773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1" name="Freeform 11"/>
          <p:cNvSpPr/>
          <p:nvPr/>
        </p:nvSpPr>
        <p:spPr>
          <a:xfrm>
            <a:off x="2987421" y="3930015"/>
            <a:ext cx="931847" cy="993970"/>
          </a:xfrm>
          <a:custGeom>
            <a:avLst/>
            <a:gdLst/>
            <a:ahLst/>
            <a:cxnLst/>
            <a:rect l="l" t="t" r="r" b="b"/>
            <a:pathLst>
              <a:path w="931847" h="993970">
                <a:moveTo>
                  <a:pt x="0" y="0"/>
                </a:moveTo>
                <a:lnTo>
                  <a:pt x="931847" y="0"/>
                </a:lnTo>
                <a:lnTo>
                  <a:pt x="931847" y="993970"/>
                </a:lnTo>
                <a:lnTo>
                  <a:pt x="0" y="99397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2" name="TextBox 12"/>
          <p:cNvSpPr txBox="1"/>
          <p:nvPr/>
        </p:nvSpPr>
        <p:spPr>
          <a:xfrm>
            <a:off x="7269691" y="3920490"/>
            <a:ext cx="7903982" cy="897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09"/>
              </a:lnSpc>
            </a:pPr>
            <a:r>
              <a:rPr lang="en-US" sz="3000">
                <a:solidFill>
                  <a:srgbClr val="FFFFFF"/>
                </a:solidFill>
                <a:latin typeface="Roboto Condensed"/>
              </a:rPr>
              <a:t>Posibilidad de agregar y trabajar con modelos externos de dinámica de vuelo</a:t>
            </a:r>
          </a:p>
        </p:txBody>
      </p:sp>
      <p:sp>
        <p:nvSpPr>
          <p:cNvPr id="13" name="Freeform 13"/>
          <p:cNvSpPr/>
          <p:nvPr/>
        </p:nvSpPr>
        <p:spPr>
          <a:xfrm rot="-10800000">
            <a:off x="-1050073" y="5413689"/>
            <a:ext cx="7246559" cy="4873311"/>
          </a:xfrm>
          <a:custGeom>
            <a:avLst/>
            <a:gdLst/>
            <a:ahLst/>
            <a:cxnLst/>
            <a:rect l="l" t="t" r="r" b="b"/>
            <a:pathLst>
              <a:path w="7246559" h="4873311">
                <a:moveTo>
                  <a:pt x="0" y="0"/>
                </a:moveTo>
                <a:lnTo>
                  <a:pt x="7246559" y="0"/>
                </a:lnTo>
                <a:lnTo>
                  <a:pt x="7246559" y="4873311"/>
                </a:lnTo>
                <a:lnTo>
                  <a:pt x="0" y="487331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4" name="Freeform 14"/>
          <p:cNvSpPr/>
          <p:nvPr/>
        </p:nvSpPr>
        <p:spPr>
          <a:xfrm rot="-10800000" flipH="1" flipV="1">
            <a:off x="6246505" y="6892692"/>
            <a:ext cx="3966918" cy="2727256"/>
          </a:xfrm>
          <a:custGeom>
            <a:avLst/>
            <a:gdLst/>
            <a:ahLst/>
            <a:cxnLst/>
            <a:rect l="l" t="t" r="r" b="b"/>
            <a:pathLst>
              <a:path w="3966918" h="2727256">
                <a:moveTo>
                  <a:pt x="3966918" y="2727256"/>
                </a:moveTo>
                <a:lnTo>
                  <a:pt x="0" y="2727256"/>
                </a:lnTo>
                <a:lnTo>
                  <a:pt x="0" y="0"/>
                </a:lnTo>
                <a:lnTo>
                  <a:pt x="3966918" y="0"/>
                </a:lnTo>
                <a:lnTo>
                  <a:pt x="3966918" y="2727256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5" name="Freeform 15"/>
          <p:cNvSpPr/>
          <p:nvPr/>
        </p:nvSpPr>
        <p:spPr>
          <a:xfrm rot="5400000" flipH="1" flipV="1">
            <a:off x="10054004" y="5629463"/>
            <a:ext cx="5520044" cy="3795030"/>
          </a:xfrm>
          <a:custGeom>
            <a:avLst/>
            <a:gdLst/>
            <a:ahLst/>
            <a:cxnLst/>
            <a:rect l="l" t="t" r="r" b="b"/>
            <a:pathLst>
              <a:path w="5520044" h="3795030">
                <a:moveTo>
                  <a:pt x="5520044" y="3795030"/>
                </a:moveTo>
                <a:lnTo>
                  <a:pt x="0" y="3795030"/>
                </a:lnTo>
                <a:lnTo>
                  <a:pt x="0" y="0"/>
                </a:lnTo>
                <a:lnTo>
                  <a:pt x="5520044" y="0"/>
                </a:lnTo>
                <a:lnTo>
                  <a:pt x="5520044" y="379503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6" name="Freeform 16"/>
          <p:cNvSpPr/>
          <p:nvPr/>
        </p:nvSpPr>
        <p:spPr>
          <a:xfrm>
            <a:off x="1028700" y="6892692"/>
            <a:ext cx="4514717" cy="2821698"/>
          </a:xfrm>
          <a:custGeom>
            <a:avLst/>
            <a:gdLst/>
            <a:ahLst/>
            <a:cxnLst/>
            <a:rect l="l" t="t" r="r" b="b"/>
            <a:pathLst>
              <a:path w="4514717" h="2821698">
                <a:moveTo>
                  <a:pt x="0" y="0"/>
                </a:moveTo>
                <a:lnTo>
                  <a:pt x="4514717" y="0"/>
                </a:lnTo>
                <a:lnTo>
                  <a:pt x="4514717" y="2821698"/>
                </a:lnTo>
                <a:lnTo>
                  <a:pt x="0" y="2821698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7" name="TextBox 17"/>
          <p:cNvSpPr txBox="1"/>
          <p:nvPr/>
        </p:nvSpPr>
        <p:spPr>
          <a:xfrm>
            <a:off x="7224595" y="1311845"/>
            <a:ext cx="7903982" cy="897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09"/>
              </a:lnSpc>
            </a:pPr>
            <a:r>
              <a:rPr lang="en-US" sz="3000">
                <a:solidFill>
                  <a:srgbClr val="FFFFFF"/>
                </a:solidFill>
                <a:latin typeface="Roboto Condensed"/>
              </a:rPr>
              <a:t>Tres modelos de dinámica de vuelo: JSBSim, YASim y UIUC.</a:t>
            </a:r>
          </a:p>
        </p:txBody>
      </p:sp>
      <p:sp>
        <p:nvSpPr>
          <p:cNvPr id="18" name="TextBox 18"/>
          <p:cNvSpPr txBox="1"/>
          <p:nvPr/>
        </p:nvSpPr>
        <p:spPr>
          <a:xfrm rot="5400000">
            <a:off x="12884520" y="4486772"/>
            <a:ext cx="8136826" cy="19008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87"/>
              </a:lnSpc>
            </a:pPr>
            <a:r>
              <a:rPr lang="en-US" sz="6399">
                <a:solidFill>
                  <a:srgbClr val="FFFFFF"/>
                </a:solidFill>
                <a:latin typeface="Roboto Condensed Bold"/>
              </a:rPr>
              <a:t>Modelos de Dinámica de Vuelo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03428" y="4573982"/>
            <a:ext cx="4992607" cy="1678764"/>
          </a:xfrm>
          <a:custGeom>
            <a:avLst/>
            <a:gdLst/>
            <a:ahLst/>
            <a:cxnLst/>
            <a:rect l="l" t="t" r="r" b="b"/>
            <a:pathLst>
              <a:path w="4992607" h="1678764">
                <a:moveTo>
                  <a:pt x="0" y="0"/>
                </a:moveTo>
                <a:lnTo>
                  <a:pt x="4992607" y="0"/>
                </a:lnTo>
                <a:lnTo>
                  <a:pt x="4992607" y="1678764"/>
                </a:lnTo>
                <a:lnTo>
                  <a:pt x="0" y="16787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3" name="Freeform 3"/>
          <p:cNvSpPr/>
          <p:nvPr/>
        </p:nvSpPr>
        <p:spPr>
          <a:xfrm>
            <a:off x="872125" y="1867167"/>
            <a:ext cx="4992607" cy="1678764"/>
          </a:xfrm>
          <a:custGeom>
            <a:avLst/>
            <a:gdLst/>
            <a:ahLst/>
            <a:cxnLst/>
            <a:rect l="l" t="t" r="r" b="b"/>
            <a:pathLst>
              <a:path w="4992607" h="1678764">
                <a:moveTo>
                  <a:pt x="0" y="0"/>
                </a:moveTo>
                <a:lnTo>
                  <a:pt x="4992606" y="0"/>
                </a:lnTo>
                <a:lnTo>
                  <a:pt x="4992606" y="1678764"/>
                </a:lnTo>
                <a:lnTo>
                  <a:pt x="0" y="16787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grpSp>
        <p:nvGrpSpPr>
          <p:cNvPr id="4" name="Group 4"/>
          <p:cNvGrpSpPr/>
          <p:nvPr/>
        </p:nvGrpSpPr>
        <p:grpSpPr>
          <a:xfrm>
            <a:off x="15725500" y="-1396380"/>
            <a:ext cx="7703650" cy="13620139"/>
            <a:chOff x="0" y="0"/>
            <a:chExt cx="2028945" cy="358719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028945" cy="3587197"/>
            </a:xfrm>
            <a:custGeom>
              <a:avLst/>
              <a:gdLst/>
              <a:ahLst/>
              <a:cxnLst/>
              <a:rect l="l" t="t" r="r" b="b"/>
              <a:pathLst>
                <a:path w="2028945" h="3587197">
                  <a:moveTo>
                    <a:pt x="0" y="0"/>
                  </a:moveTo>
                  <a:lnTo>
                    <a:pt x="2028945" y="0"/>
                  </a:lnTo>
                  <a:lnTo>
                    <a:pt x="2028945" y="3587197"/>
                  </a:lnTo>
                  <a:lnTo>
                    <a:pt x="0" y="3587197"/>
                  </a:lnTo>
                  <a:close/>
                </a:path>
              </a:pathLst>
            </a:custGeom>
            <a:solidFill>
              <a:srgbClr val="35858B"/>
            </a:solidFill>
          </p:spPr>
          <p:txBody>
            <a:bodyPr/>
            <a:lstStyle/>
            <a:p>
              <a:endParaRPr lang="es-MX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AutoShape 7"/>
          <p:cNvSpPr/>
          <p:nvPr/>
        </p:nvSpPr>
        <p:spPr>
          <a:xfrm>
            <a:off x="5896035" y="5437177"/>
            <a:ext cx="1179099" cy="0"/>
          </a:xfrm>
          <a:prstGeom prst="line">
            <a:avLst/>
          </a:prstGeom>
          <a:ln w="66675" cap="flat">
            <a:solidFill>
              <a:srgbClr val="AEFEFF"/>
            </a:solidFill>
            <a:prstDash val="solid"/>
            <a:headEnd type="none" w="sm" len="sm"/>
            <a:tailEnd type="oval" w="lg" len="lg"/>
          </a:ln>
        </p:spPr>
        <p:txBody>
          <a:bodyPr/>
          <a:lstStyle/>
          <a:p>
            <a:endParaRPr lang="es-MX"/>
          </a:p>
        </p:txBody>
      </p:sp>
      <p:sp>
        <p:nvSpPr>
          <p:cNvPr id="8" name="AutoShape 8"/>
          <p:cNvSpPr/>
          <p:nvPr/>
        </p:nvSpPr>
        <p:spPr>
          <a:xfrm>
            <a:off x="5864731" y="2828532"/>
            <a:ext cx="1179099" cy="0"/>
          </a:xfrm>
          <a:prstGeom prst="line">
            <a:avLst/>
          </a:prstGeom>
          <a:ln w="66675" cap="flat">
            <a:solidFill>
              <a:srgbClr val="AEFEFF"/>
            </a:solidFill>
            <a:prstDash val="solid"/>
            <a:headEnd type="none" w="sm" len="sm"/>
            <a:tailEnd type="oval" w="lg" len="lg"/>
          </a:ln>
        </p:spPr>
        <p:txBody>
          <a:bodyPr/>
          <a:lstStyle/>
          <a:p>
            <a:endParaRPr lang="es-MX"/>
          </a:p>
        </p:txBody>
      </p:sp>
      <p:sp>
        <p:nvSpPr>
          <p:cNvPr id="9" name="Freeform 9"/>
          <p:cNvSpPr/>
          <p:nvPr/>
        </p:nvSpPr>
        <p:spPr>
          <a:xfrm rot="-5400000">
            <a:off x="10542254" y="5013876"/>
            <a:ext cx="10445574" cy="417823"/>
          </a:xfrm>
          <a:custGeom>
            <a:avLst/>
            <a:gdLst/>
            <a:ahLst/>
            <a:cxnLst/>
            <a:rect l="l" t="t" r="r" b="b"/>
            <a:pathLst>
              <a:path w="10445574" h="417823">
                <a:moveTo>
                  <a:pt x="0" y="0"/>
                </a:moveTo>
                <a:lnTo>
                  <a:pt x="10445574" y="0"/>
                </a:lnTo>
                <a:lnTo>
                  <a:pt x="10445574" y="417822"/>
                </a:lnTo>
                <a:lnTo>
                  <a:pt x="0" y="41782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0" name="Freeform 10"/>
          <p:cNvSpPr/>
          <p:nvPr/>
        </p:nvSpPr>
        <p:spPr>
          <a:xfrm>
            <a:off x="872125" y="7281446"/>
            <a:ext cx="4992607" cy="1678764"/>
          </a:xfrm>
          <a:custGeom>
            <a:avLst/>
            <a:gdLst/>
            <a:ahLst/>
            <a:cxnLst/>
            <a:rect l="l" t="t" r="r" b="b"/>
            <a:pathLst>
              <a:path w="4992607" h="1678764">
                <a:moveTo>
                  <a:pt x="0" y="0"/>
                </a:moveTo>
                <a:lnTo>
                  <a:pt x="4992606" y="0"/>
                </a:lnTo>
                <a:lnTo>
                  <a:pt x="4992606" y="1678764"/>
                </a:lnTo>
                <a:lnTo>
                  <a:pt x="0" y="16787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1" name="AutoShape 11"/>
          <p:cNvSpPr/>
          <p:nvPr/>
        </p:nvSpPr>
        <p:spPr>
          <a:xfrm>
            <a:off x="5864731" y="8144641"/>
            <a:ext cx="1179099" cy="0"/>
          </a:xfrm>
          <a:prstGeom prst="line">
            <a:avLst/>
          </a:prstGeom>
          <a:ln w="66675" cap="flat">
            <a:solidFill>
              <a:srgbClr val="AEFEFF"/>
            </a:solidFill>
            <a:prstDash val="solid"/>
            <a:headEnd type="none" w="sm" len="sm"/>
            <a:tailEnd type="oval" w="lg" len="lg"/>
          </a:ln>
        </p:spPr>
        <p:txBody>
          <a:bodyPr/>
          <a:lstStyle/>
          <a:p>
            <a:endParaRPr lang="es-MX"/>
          </a:p>
        </p:txBody>
      </p:sp>
      <p:sp>
        <p:nvSpPr>
          <p:cNvPr id="12" name="Freeform 12"/>
          <p:cNvSpPr/>
          <p:nvPr/>
        </p:nvSpPr>
        <p:spPr>
          <a:xfrm>
            <a:off x="2754229" y="2061047"/>
            <a:ext cx="1291005" cy="1291005"/>
          </a:xfrm>
          <a:custGeom>
            <a:avLst/>
            <a:gdLst/>
            <a:ahLst/>
            <a:cxnLst/>
            <a:rect l="l" t="t" r="r" b="b"/>
            <a:pathLst>
              <a:path w="1291005" h="1291005">
                <a:moveTo>
                  <a:pt x="0" y="0"/>
                </a:moveTo>
                <a:lnTo>
                  <a:pt x="1291005" y="0"/>
                </a:lnTo>
                <a:lnTo>
                  <a:pt x="1291005" y="1291005"/>
                </a:lnTo>
                <a:lnTo>
                  <a:pt x="0" y="129100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3" name="Freeform 13"/>
          <p:cNvSpPr/>
          <p:nvPr/>
        </p:nvSpPr>
        <p:spPr>
          <a:xfrm>
            <a:off x="2968049" y="4875096"/>
            <a:ext cx="1077185" cy="1077185"/>
          </a:xfrm>
          <a:custGeom>
            <a:avLst/>
            <a:gdLst/>
            <a:ahLst/>
            <a:cxnLst/>
            <a:rect l="l" t="t" r="r" b="b"/>
            <a:pathLst>
              <a:path w="1077185" h="1077185">
                <a:moveTo>
                  <a:pt x="0" y="0"/>
                </a:moveTo>
                <a:lnTo>
                  <a:pt x="1077185" y="0"/>
                </a:lnTo>
                <a:lnTo>
                  <a:pt x="1077185" y="1077185"/>
                </a:lnTo>
                <a:lnTo>
                  <a:pt x="0" y="107718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4" name="Freeform 14"/>
          <p:cNvSpPr/>
          <p:nvPr/>
        </p:nvSpPr>
        <p:spPr>
          <a:xfrm>
            <a:off x="2999337" y="7586246"/>
            <a:ext cx="1014608" cy="1014608"/>
          </a:xfrm>
          <a:custGeom>
            <a:avLst/>
            <a:gdLst/>
            <a:ahLst/>
            <a:cxnLst/>
            <a:rect l="l" t="t" r="r" b="b"/>
            <a:pathLst>
              <a:path w="1014608" h="1014608">
                <a:moveTo>
                  <a:pt x="0" y="0"/>
                </a:moveTo>
                <a:lnTo>
                  <a:pt x="1014609" y="0"/>
                </a:lnTo>
                <a:lnTo>
                  <a:pt x="1014609" y="1014609"/>
                </a:lnTo>
                <a:lnTo>
                  <a:pt x="0" y="101460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5" name="TextBox 15"/>
          <p:cNvSpPr txBox="1"/>
          <p:nvPr/>
        </p:nvSpPr>
        <p:spPr>
          <a:xfrm>
            <a:off x="7301006" y="4950449"/>
            <a:ext cx="7903982" cy="897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09"/>
              </a:lnSpc>
            </a:pPr>
            <a:r>
              <a:rPr lang="en-US" sz="3000">
                <a:solidFill>
                  <a:srgbClr val="FFFFFF"/>
                </a:solidFill>
                <a:latin typeface="Roboto Condensed"/>
              </a:rPr>
              <a:t>Terreno preciso en todo el mundo basado en datos de terreno SRTM.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255910" y="2341805"/>
            <a:ext cx="7903982" cy="897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09"/>
              </a:lnSpc>
            </a:pPr>
            <a:r>
              <a:rPr lang="en-US" sz="3000">
                <a:solidFill>
                  <a:srgbClr val="FFFFFF"/>
                </a:solidFill>
                <a:latin typeface="Roboto Condensed"/>
              </a:rPr>
              <a:t>Amplia base de datos de escenarios con más de 20,000 aeropuertos reales</a:t>
            </a:r>
          </a:p>
        </p:txBody>
      </p:sp>
      <p:sp>
        <p:nvSpPr>
          <p:cNvPr id="17" name="TextBox 17"/>
          <p:cNvSpPr txBox="1"/>
          <p:nvPr/>
        </p:nvSpPr>
        <p:spPr>
          <a:xfrm rot="5400000">
            <a:off x="13036920" y="4410158"/>
            <a:ext cx="8136826" cy="19008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87"/>
              </a:lnSpc>
            </a:pPr>
            <a:r>
              <a:rPr lang="en-US" sz="6399">
                <a:solidFill>
                  <a:srgbClr val="FFFFFF"/>
                </a:solidFill>
                <a:latin typeface="Roboto Condensed Bold"/>
              </a:rPr>
              <a:t>Base de Datos y Escenarios Detallados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7269702" y="7657913"/>
            <a:ext cx="7903982" cy="897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09"/>
              </a:lnSpc>
            </a:pPr>
            <a:r>
              <a:rPr lang="en-US" sz="3000">
                <a:solidFill>
                  <a:srgbClr val="FFFFFF"/>
                </a:solidFill>
                <a:latin typeface="Roboto Condensed"/>
              </a:rPr>
              <a:t>Escenarios con iluminación realista y variaciones en pistas y elevación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</TotalTime>
  <Words>709</Words>
  <Application>Microsoft Office PowerPoint</Application>
  <PresentationFormat>Personalizado</PresentationFormat>
  <Paragraphs>70</Paragraphs>
  <Slides>24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24</vt:i4>
      </vt:variant>
    </vt:vector>
  </HeadingPairs>
  <TitlesOfParts>
    <vt:vector size="29" baseType="lpstr">
      <vt:lpstr>Roboto Condensed</vt:lpstr>
      <vt:lpstr>Arial</vt:lpstr>
      <vt:lpstr>Calibri</vt:lpstr>
      <vt:lpstr>Roboto Condensed Bold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FlightGear</dc:title>
  <cp:lastModifiedBy>David Alexander Acosta Ojeda</cp:lastModifiedBy>
  <cp:revision>3</cp:revision>
  <dcterms:created xsi:type="dcterms:W3CDTF">2006-08-16T00:00:00Z</dcterms:created>
  <dcterms:modified xsi:type="dcterms:W3CDTF">2023-09-27T02:35:42Z</dcterms:modified>
  <dc:identifier>DAFvZY0WivI</dc:identifier>
</cp:coreProperties>
</file>